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3" r:id="rId4"/>
    <p:sldId id="258" r:id="rId5"/>
    <p:sldId id="268" r:id="rId6"/>
    <p:sldId id="264" r:id="rId7"/>
    <p:sldId id="269" r:id="rId8"/>
    <p:sldId id="270" r:id="rId9"/>
    <p:sldId id="271" r:id="rId10"/>
    <p:sldId id="272" r:id="rId11"/>
    <p:sldId id="266" r:id="rId12"/>
    <p:sldId id="267" r:id="rId13"/>
    <p:sldId id="259" r:id="rId14"/>
    <p:sldId id="260" r:id="rId15"/>
    <p:sldId id="273" r:id="rId16"/>
    <p:sldId id="261" r:id="rId17"/>
    <p:sldId id="26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asa Sunda" initials="BS" lastIdx="1" clrIdx="0">
    <p:extLst>
      <p:ext uri="{19B8F6BF-5375-455C-9EA6-DF929625EA0E}">
        <p15:presenceInfo xmlns:p15="http://schemas.microsoft.com/office/powerpoint/2012/main" userId="Basa Sund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7-01T00:19:44.665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78182" y="802299"/>
            <a:ext cx="5536652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78182" y="3531205"/>
            <a:ext cx="553665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A8F8C-3427-45E6-9E35-A57A8013849B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78181" y="329308"/>
            <a:ext cx="3004429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39195936-B449-4728-8D81-65B6E37EB44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2316514" y="798973"/>
            <a:ext cx="0" cy="254475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2601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A8F8C-3427-45E6-9E35-A57A8013849B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95936-B449-4728-8D81-65B6E37EB44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21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881269"/>
            <a:ext cx="1103027" cy="4577594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5413" y="881269"/>
            <a:ext cx="5209173" cy="457759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A8F8C-3427-45E6-9E35-A57A8013849B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95936-B449-4728-8D81-65B6E37EB44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6918028" y="719273"/>
            <a:ext cx="1096806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6116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A8F8C-3427-45E6-9E35-A57A8013849B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95936-B449-4728-8D81-65B6E37EB44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7428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411" y="1756130"/>
            <a:ext cx="5525081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5412" y="3806196"/>
            <a:ext cx="5525081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A8F8C-3427-45E6-9E35-A57A8013849B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95936-B449-4728-8D81-65B6E37EB44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2937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413" y="804890"/>
            <a:ext cx="6479421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5412" y="2013936"/>
            <a:ext cx="3079690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35143" y="2013936"/>
            <a:ext cx="3079690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A8F8C-3427-45E6-9E35-A57A8013849B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95936-B449-4728-8D81-65B6E37EB444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2487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413" y="804164"/>
            <a:ext cx="6479422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5413" y="2019550"/>
            <a:ext cx="3079690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5413" y="2824270"/>
            <a:ext cx="3079690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5142" y="2023004"/>
            <a:ext cx="3079691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35142" y="2821491"/>
            <a:ext cx="3079691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A8F8C-3427-45E6-9E35-A57A8013849B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95936-B449-4728-8D81-65B6E37EB444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264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A8F8C-3427-45E6-9E35-A57A8013849B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95936-B449-4728-8D81-65B6E37EB44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2346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A8F8C-3427-45E6-9E35-A57A8013849B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95936-B449-4728-8D81-65B6E37EB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029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356" y="798973"/>
            <a:ext cx="2329635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5413" y="3205492"/>
            <a:ext cx="2330998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A8F8C-3427-45E6-9E35-A57A8013849B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95936-B449-4728-8D81-65B6E37EB444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9177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996501" y="482171"/>
            <a:ext cx="3511387" cy="5149101"/>
            <a:chOff x="4996501" y="482171"/>
            <a:chExt cx="3511387" cy="5149101"/>
          </a:xfrm>
        </p:grpSpPr>
        <p:sp>
          <p:nvSpPr>
            <p:cNvPr id="14" name="Rectangle 13"/>
            <p:cNvSpPr/>
            <p:nvPr/>
          </p:nvSpPr>
          <p:spPr>
            <a:xfrm>
              <a:off x="4996501" y="482171"/>
              <a:ext cx="3511387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5312152" y="812506"/>
              <a:ext cx="2883013" cy="4479361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6201" y="1129513"/>
            <a:ext cx="3152882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5412" y="3145992"/>
            <a:ext cx="3148365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5412" y="5469857"/>
            <a:ext cx="3153672" cy="320123"/>
          </a:xfrm>
        </p:spPr>
        <p:txBody>
          <a:bodyPr/>
          <a:lstStyle>
            <a:lvl1pPr algn="l">
              <a:defRPr/>
            </a:lvl1pPr>
          </a:lstStyle>
          <a:p>
            <a:fld id="{D38A8F8C-3427-45E6-9E35-A57A8013849B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6252" y="318641"/>
            <a:ext cx="3152831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95936-B449-4728-8D81-65B6E37EB444}" type="slidenum">
              <a:rPr lang="en-US" smtClean="0"/>
              <a:t>‹#›</a:t>
            </a:fld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3801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147322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873" b="-2873"/>
          <a:stretch/>
        </p:blipFill>
        <p:spPr>
          <a:xfrm>
            <a:off x="0" y="6163056"/>
            <a:ext cx="9144000" cy="71550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5413" y="804520"/>
            <a:ext cx="6479421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5413" y="2015733"/>
            <a:ext cx="6479421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A8F8C-3427-45E6-9E35-A57A8013849B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5413" y="329308"/>
            <a:ext cx="394208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39195936-B449-4728-8D81-65B6E37EB444}" type="slidenum">
              <a:rPr lang="en-US" smtClean="0"/>
              <a:t>‹#›</a:t>
            </a:fld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71272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1125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43400" y="152400"/>
            <a:ext cx="4800600" cy="2285999"/>
          </a:xfrm>
        </p:spPr>
        <p:txBody>
          <a:bodyPr>
            <a:normAutofit/>
          </a:bodyPr>
          <a:lstStyle/>
          <a:p>
            <a:r>
              <a:rPr lang="en-US" sz="6600" dirty="0">
                <a:latin typeface="Eras Demi ITC" panose="020B0805030504020804" pitchFamily="34" charset="0"/>
              </a:rPr>
              <a:t>TEMBANG</a:t>
            </a:r>
            <a:br>
              <a:rPr lang="en-US" dirty="0">
                <a:latin typeface="Eras Demi ITC" panose="020B0805030504020804" pitchFamily="34" charset="0"/>
              </a:rPr>
            </a:br>
            <a:endParaRPr lang="en-US" dirty="0">
              <a:latin typeface="Eras Demi ITC" panose="020B08050305040208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648200"/>
            <a:ext cx="7315200" cy="1662962"/>
          </a:xfrm>
        </p:spPr>
        <p:txBody>
          <a:bodyPr>
            <a:normAutofit fontScale="62500" lnSpcReduction="20000"/>
          </a:bodyPr>
          <a:lstStyle/>
          <a:p>
            <a:r>
              <a:rPr lang="en-US" sz="6500" dirty="0">
                <a:solidFill>
                  <a:schemeClr val="tx2"/>
                </a:solidFill>
                <a:latin typeface="Franklin Gothic Demi" panose="020B0703020102020204" pitchFamily="34" charset="0"/>
              </a:rPr>
              <a:t>Dian </a:t>
            </a:r>
            <a:r>
              <a:rPr lang="en-US" sz="6500" dirty="0" err="1">
                <a:solidFill>
                  <a:schemeClr val="tx2"/>
                </a:solidFill>
                <a:latin typeface="Franklin Gothic Demi" panose="020B0703020102020204" pitchFamily="34" charset="0"/>
              </a:rPr>
              <a:t>Héndrayana</a:t>
            </a:r>
            <a:endParaRPr lang="en-US" sz="6500" dirty="0">
              <a:solidFill>
                <a:schemeClr val="tx2"/>
              </a:solidFill>
              <a:latin typeface="Franklin Gothic Demi" panose="020B0703020102020204" pitchFamily="34" charset="0"/>
            </a:endParaRPr>
          </a:p>
          <a:p>
            <a:r>
              <a:rPr lang="en-US" sz="4200" dirty="0"/>
              <a:t>(</a:t>
            </a:r>
            <a:r>
              <a:rPr lang="en-US" sz="4200" dirty="0">
                <a:latin typeface="Franklin Gothic Book" panose="020B0503020102020204" pitchFamily="34" charset="0"/>
              </a:rPr>
              <a:t>Prodi PENDIDIKAN Bahasa Sunda FPBS UPI</a:t>
            </a:r>
            <a:r>
              <a:rPr lang="en-US" sz="4200" dirty="0"/>
              <a:t>)</a:t>
            </a:r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6324600" y="1883229"/>
            <a:ext cx="1905000" cy="17526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293586" y="3635829"/>
            <a:ext cx="685800" cy="609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0297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8E1ED-5BB4-6D6B-36E6-A8DFEC393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413" y="457200"/>
            <a:ext cx="7315200" cy="1154097"/>
          </a:xfrm>
        </p:spPr>
        <p:txBody>
          <a:bodyPr>
            <a:noAutofit/>
          </a:bodyPr>
          <a:lstStyle/>
          <a:p>
            <a:r>
              <a:rPr lang="en-US" sz="4400" dirty="0">
                <a:latin typeface="Franklin Gothic Book" panose="020B0503020102020204" pitchFamily="34" charset="0"/>
              </a:rPr>
              <a:t>TEMBANG </a:t>
            </a:r>
            <a:br>
              <a:rPr lang="en-US" sz="4400" dirty="0">
                <a:latin typeface="Franklin Gothic Book" panose="020B0503020102020204" pitchFamily="34" charset="0"/>
              </a:rPr>
            </a:br>
            <a:r>
              <a:rPr lang="en-US" sz="4400" dirty="0">
                <a:latin typeface="Franklin Gothic Book" panose="020B0503020102020204" pitchFamily="34" charset="0"/>
              </a:rPr>
              <a:t>DINA DUNYA ATIKAN</a:t>
            </a:r>
            <a:endParaRPr lang="en-ID" sz="4400" dirty="0">
              <a:latin typeface="Franklin Gothic Book" panose="020B0503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5D023-9141-620B-E805-83B6078D75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versi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Mang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Koko (Ida </a:t>
            </a:r>
            <a:r>
              <a:rPr lang="en-US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Rosida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-Sony </a:t>
            </a:r>
            <a:r>
              <a:rPr lang="en-US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Windyagiri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Ellis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Rosliani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-GJ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Setra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Rosyanti-Ujang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Supriatna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dll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</a:p>
          <a:p>
            <a:r>
              <a:rPr lang="en-US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versi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i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Dasentraan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Arliani-Yus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Wiradiredja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versi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YAS (Yayasan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Atikan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Sunda,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penembang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Pertiwi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Nugraha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-Deden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Guntari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versi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i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Tembang</a:t>
            </a:r>
            <a:r>
              <a:rPr lang="en-ID" sz="18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i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Atikan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Taufik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Mukariman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-Nani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Sukmawati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versi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i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Pupuh</a:t>
            </a:r>
            <a:r>
              <a:rPr lang="en-ID" sz="18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i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Raehan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Yus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Wiradiredja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saparakanca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versi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i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Sukapuraan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siswa-siswi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Kabupaten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Tasikamalaya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versi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Tembang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i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Kasumedangan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(guru-guru Basa Sunda MGMP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Kabupaten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Sumedang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versi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Tembang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i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Babandungan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(Rika-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Teguh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Purwa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Saputra).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4109449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7AEE7-52CD-44D8-9908-D241B70A9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300" y="304800"/>
            <a:ext cx="7315200" cy="1154097"/>
          </a:xfrm>
        </p:spPr>
        <p:txBody>
          <a:bodyPr>
            <a:normAutofit/>
          </a:bodyPr>
          <a:lstStyle/>
          <a:p>
            <a:r>
              <a:rPr lang="en-US" sz="6000" dirty="0">
                <a:latin typeface="Franklin Gothic Book" panose="020B0503020102020204" pitchFamily="34" charset="0"/>
              </a:rPr>
              <a:t>TEKNIK NEMBANG</a:t>
            </a:r>
            <a:endParaRPr lang="en-ID" sz="6000" dirty="0">
              <a:latin typeface="Franklin Gothic Book" panose="020B0503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DB8775-E4FE-4F8A-8305-B7E22475F3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8779" y="2819400"/>
            <a:ext cx="7315200" cy="2972790"/>
          </a:xfrm>
        </p:spPr>
        <p:txBody>
          <a:bodyPr/>
          <a:lstStyle/>
          <a:p>
            <a:r>
              <a:rPr lang="en-US" dirty="0" err="1"/>
              <a:t>Suara</a:t>
            </a:r>
            <a:r>
              <a:rPr lang="en-US" dirty="0"/>
              <a:t> </a:t>
            </a:r>
            <a:r>
              <a:rPr lang="en-US" i="1" dirty="0" err="1"/>
              <a:t>tarik</a:t>
            </a:r>
            <a:r>
              <a:rPr lang="en-US" i="1" dirty="0"/>
              <a:t> (</a:t>
            </a:r>
            <a:r>
              <a:rPr lang="en-US" i="1" dirty="0" err="1"/>
              <a:t>nyaring</a:t>
            </a:r>
            <a:r>
              <a:rPr lang="en-US" i="1" dirty="0"/>
              <a:t>)</a:t>
            </a:r>
            <a:r>
              <a:rPr lang="en-US" dirty="0"/>
              <a:t>, </a:t>
            </a:r>
            <a:r>
              <a:rPr lang="en-US" dirty="0" err="1"/>
              <a:t>biasa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i="1" dirty="0"/>
              <a:t>petit</a:t>
            </a:r>
            <a:r>
              <a:rPr lang="en-US" dirty="0"/>
              <a:t>. </a:t>
            </a:r>
            <a:r>
              <a:rPr lang="en-US" dirty="0" err="1"/>
              <a:t>Suara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diproduksi</a:t>
            </a:r>
            <a:r>
              <a:rPr lang="en-US" dirty="0"/>
              <a:t> (</a:t>
            </a:r>
            <a:r>
              <a:rPr lang="en-US" dirty="0" err="1"/>
              <a:t>seolah-olah</a:t>
            </a:r>
            <a:r>
              <a:rPr lang="en-US" dirty="0"/>
              <a:t>) di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belakang</a:t>
            </a:r>
            <a:r>
              <a:rPr lang="en-US" dirty="0"/>
              <a:t>.</a:t>
            </a:r>
          </a:p>
          <a:p>
            <a:r>
              <a:rPr lang="en-US" dirty="0" err="1"/>
              <a:t>Suara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, </a:t>
            </a:r>
            <a:r>
              <a:rPr lang="en-US" dirty="0" err="1"/>
              <a:t>biasa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i="1" dirty="0" err="1"/>
              <a:t>gentem</a:t>
            </a:r>
            <a:r>
              <a:rPr lang="en-US" dirty="0"/>
              <a:t>. </a:t>
            </a:r>
            <a:r>
              <a:rPr lang="en-US" dirty="0" err="1"/>
              <a:t>Suara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diproduksi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rongga</a:t>
            </a:r>
            <a:r>
              <a:rPr lang="en-US" dirty="0"/>
              <a:t> </a:t>
            </a:r>
            <a:r>
              <a:rPr lang="en-US" dirty="0" err="1"/>
              <a:t>mulut</a:t>
            </a:r>
            <a:r>
              <a:rPr lang="en-US" dirty="0"/>
              <a:t>,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yang </a:t>
            </a:r>
            <a:r>
              <a:rPr lang="en-US" dirty="0" err="1"/>
              <a:t>berat</a:t>
            </a:r>
            <a:endParaRPr lang="en-US" dirty="0"/>
          </a:p>
          <a:p>
            <a:r>
              <a:rPr lang="en-US" dirty="0" err="1"/>
              <a:t>Suara</a:t>
            </a:r>
            <a:r>
              <a:rPr lang="en-US" dirty="0"/>
              <a:t> </a:t>
            </a:r>
            <a:r>
              <a:rPr lang="en-US" dirty="0" err="1"/>
              <a:t>datar</a:t>
            </a:r>
            <a:r>
              <a:rPr lang="en-US" dirty="0"/>
              <a:t>, </a:t>
            </a:r>
            <a:r>
              <a:rPr lang="en-US" dirty="0" err="1"/>
              <a:t>biasa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i="1" dirty="0" err="1"/>
              <a:t>sedeng</a:t>
            </a:r>
            <a:r>
              <a:rPr lang="en-US" dirty="0"/>
              <a:t>. </a:t>
            </a:r>
            <a:r>
              <a:rPr lang="en-US" dirty="0" err="1"/>
              <a:t>Suara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diproduksi</a:t>
            </a:r>
            <a:r>
              <a:rPr lang="en-US" dirty="0"/>
              <a:t> (</a:t>
            </a:r>
            <a:r>
              <a:rPr lang="en-US" dirty="0" err="1"/>
              <a:t>seolah-olah</a:t>
            </a:r>
            <a:r>
              <a:rPr lang="en-US" dirty="0"/>
              <a:t>)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rongga</a:t>
            </a:r>
            <a:r>
              <a:rPr lang="en-US" dirty="0"/>
              <a:t> dada (</a:t>
            </a:r>
            <a:r>
              <a:rPr lang="en-US" dirty="0" err="1"/>
              <a:t>diafragma</a:t>
            </a:r>
            <a:r>
              <a:rPr lang="en-US" dirty="0"/>
              <a:t>).  </a:t>
            </a:r>
          </a:p>
          <a:p>
            <a:endParaRPr lang="en-ID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BFBFEDF-C0E6-4E4D-8F11-B38A57FDFC46}"/>
              </a:ext>
            </a:extLst>
          </p:cNvPr>
          <p:cNvSpPr/>
          <p:nvPr/>
        </p:nvSpPr>
        <p:spPr>
          <a:xfrm>
            <a:off x="6705600" y="1219200"/>
            <a:ext cx="990600" cy="9906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E160A18-5918-4967-B299-CE8C574126B5}"/>
              </a:ext>
            </a:extLst>
          </p:cNvPr>
          <p:cNvSpPr/>
          <p:nvPr/>
        </p:nvSpPr>
        <p:spPr>
          <a:xfrm>
            <a:off x="1066800" y="2209800"/>
            <a:ext cx="609600" cy="6096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002023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376E7-75D7-44CE-9393-957DC0E04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54864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sz="6600" dirty="0">
                <a:latin typeface="Franklin Gothic Book" panose="020B0503020102020204" pitchFamily="34" charset="0"/>
              </a:rPr>
              <a:t>TEMBANG BERJENJANG</a:t>
            </a:r>
            <a:endParaRPr lang="en-ID" sz="6600" dirty="0">
              <a:latin typeface="Franklin Gothic Book" panose="020B0503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447738-89BB-4F31-B225-5D6B5C0457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362200"/>
            <a:ext cx="7315200" cy="35395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Pembagian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dirty="0" err="1"/>
              <a:t>tembang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diterapkan</a:t>
            </a:r>
            <a:r>
              <a:rPr lang="en-US" dirty="0"/>
              <a:t> di </a:t>
            </a:r>
            <a:r>
              <a:rPr lang="en-US" dirty="0" err="1"/>
              <a:t>jenjang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didasari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bobot</a:t>
            </a:r>
            <a:r>
              <a:rPr lang="en-US" dirty="0"/>
              <a:t> dan </a:t>
            </a:r>
            <a:r>
              <a:rPr lang="en-US" dirty="0" err="1"/>
              <a:t>kerumitan</a:t>
            </a:r>
            <a:r>
              <a:rPr lang="en-US" dirty="0"/>
              <a:t> </a:t>
            </a:r>
            <a:r>
              <a:rPr lang="en-US" dirty="0" err="1"/>
              <a:t>musikal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bobot</a:t>
            </a:r>
            <a:r>
              <a:rPr lang="en-US" dirty="0"/>
              <a:t> </a:t>
            </a:r>
            <a:r>
              <a:rPr lang="en-US" dirty="0" err="1"/>
              <a:t>kesastraan</a:t>
            </a:r>
            <a:r>
              <a:rPr lang="en-US" dirty="0"/>
              <a:t>:</a:t>
            </a:r>
          </a:p>
          <a:p>
            <a:r>
              <a:rPr lang="en-US" dirty="0"/>
              <a:t>SD: </a:t>
            </a:r>
            <a:r>
              <a:rPr lang="en-US" dirty="0" err="1"/>
              <a:t>Gambuh</a:t>
            </a:r>
            <a:r>
              <a:rPr lang="en-US" dirty="0"/>
              <a:t>, </a:t>
            </a:r>
            <a:r>
              <a:rPr lang="en-US" dirty="0" err="1"/>
              <a:t>Gurisa</a:t>
            </a:r>
            <a:r>
              <a:rPr lang="en-US" dirty="0"/>
              <a:t>, </a:t>
            </a:r>
            <a:r>
              <a:rPr lang="en-US" dirty="0" err="1"/>
              <a:t>Mijil</a:t>
            </a:r>
            <a:r>
              <a:rPr lang="en-US" dirty="0"/>
              <a:t>, </a:t>
            </a:r>
            <a:r>
              <a:rPr lang="en-US" dirty="0" err="1"/>
              <a:t>Magatru</a:t>
            </a:r>
            <a:r>
              <a:rPr lang="en-US" dirty="0"/>
              <a:t>, </a:t>
            </a:r>
            <a:r>
              <a:rPr lang="en-US" dirty="0" err="1"/>
              <a:t>Maskumambang</a:t>
            </a:r>
            <a:r>
              <a:rPr lang="en-US" dirty="0"/>
              <a:t> </a:t>
            </a:r>
          </a:p>
          <a:p>
            <a:r>
              <a:rPr lang="en-US" dirty="0"/>
              <a:t>SMP: </a:t>
            </a:r>
            <a:r>
              <a:rPr lang="en-US" dirty="0" err="1"/>
              <a:t>Kinanti</a:t>
            </a:r>
            <a:r>
              <a:rPr lang="en-US" dirty="0"/>
              <a:t>, </a:t>
            </a:r>
            <a:r>
              <a:rPr lang="en-US" dirty="0" err="1"/>
              <a:t>Mijil</a:t>
            </a:r>
            <a:r>
              <a:rPr lang="en-US" dirty="0"/>
              <a:t>, </a:t>
            </a:r>
            <a:r>
              <a:rPr lang="en-US" dirty="0" err="1"/>
              <a:t>Durma</a:t>
            </a:r>
            <a:r>
              <a:rPr lang="en-US" dirty="0"/>
              <a:t>, </a:t>
            </a:r>
            <a:r>
              <a:rPr lang="en-US" dirty="0" err="1"/>
              <a:t>Gurisa</a:t>
            </a:r>
            <a:r>
              <a:rPr lang="en-US" dirty="0"/>
              <a:t>, </a:t>
            </a:r>
            <a:r>
              <a:rPr lang="en-US" dirty="0" err="1"/>
              <a:t>Pucung</a:t>
            </a:r>
            <a:r>
              <a:rPr lang="en-US" dirty="0"/>
              <a:t>, </a:t>
            </a:r>
            <a:r>
              <a:rPr lang="en-US" dirty="0" err="1"/>
              <a:t>Jurudemung</a:t>
            </a:r>
            <a:r>
              <a:rPr lang="en-US" dirty="0"/>
              <a:t>, </a:t>
            </a:r>
            <a:r>
              <a:rPr lang="en-US" dirty="0" err="1"/>
              <a:t>Gambuh</a:t>
            </a:r>
            <a:endParaRPr lang="en-US" dirty="0"/>
          </a:p>
          <a:p>
            <a:r>
              <a:rPr lang="en-US" dirty="0"/>
              <a:t>SMA: </a:t>
            </a:r>
            <a:r>
              <a:rPr lang="en-US" dirty="0" err="1"/>
              <a:t>Sinom</a:t>
            </a:r>
            <a:r>
              <a:rPr lang="en-US" dirty="0"/>
              <a:t>, </a:t>
            </a:r>
            <a:r>
              <a:rPr lang="en-US" dirty="0" err="1"/>
              <a:t>Dangdanggula</a:t>
            </a:r>
            <a:r>
              <a:rPr lang="en-US" dirty="0"/>
              <a:t>, </a:t>
            </a:r>
            <a:r>
              <a:rPr lang="en-US" dirty="0" err="1"/>
              <a:t>Asmarandana</a:t>
            </a:r>
            <a:r>
              <a:rPr lang="en-US" dirty="0"/>
              <a:t>, </a:t>
            </a:r>
            <a:r>
              <a:rPr lang="en-US" dirty="0" err="1"/>
              <a:t>Pangkur</a:t>
            </a:r>
            <a:r>
              <a:rPr lang="en-US" dirty="0"/>
              <a:t>, </a:t>
            </a:r>
            <a:r>
              <a:rPr lang="en-US" dirty="0" err="1"/>
              <a:t>Wirangrong</a:t>
            </a:r>
            <a:endParaRPr lang="en-US" dirty="0"/>
          </a:p>
          <a:p>
            <a:endParaRPr lang="en-ID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ADD71E2-303E-44D3-B76A-DE3AFD7E2A5D}"/>
              </a:ext>
            </a:extLst>
          </p:cNvPr>
          <p:cNvSpPr/>
          <p:nvPr/>
        </p:nvSpPr>
        <p:spPr>
          <a:xfrm>
            <a:off x="4876800" y="5701405"/>
            <a:ext cx="1219200" cy="1154097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0AAEB9DD-9C1E-41DB-A625-AA1E7A60F4BC}"/>
              </a:ext>
            </a:extLst>
          </p:cNvPr>
          <p:cNvSpPr/>
          <p:nvPr/>
        </p:nvSpPr>
        <p:spPr>
          <a:xfrm>
            <a:off x="6781800" y="1702737"/>
            <a:ext cx="685800" cy="659463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379139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413" y="579076"/>
            <a:ext cx="6479421" cy="1625155"/>
          </a:xfrm>
        </p:spPr>
        <p:txBody>
          <a:bodyPr>
            <a:normAutofit fontScale="90000"/>
          </a:bodyPr>
          <a:lstStyle/>
          <a:p>
            <a:r>
              <a:rPr lang="en-US" sz="6600" dirty="0">
                <a:latin typeface="Franklin Gothic Book" panose="020B0503020102020204" pitchFamily="34" charset="0"/>
              </a:rPr>
              <a:t>HAL NU KALIRU</a:t>
            </a:r>
            <a:br>
              <a:rPr lang="en-US" sz="6600" dirty="0">
                <a:latin typeface="Franklin Gothic Book" panose="020B0503020102020204" pitchFamily="34" charset="0"/>
              </a:rPr>
            </a:br>
            <a:endParaRPr lang="en-US" sz="6600" dirty="0">
              <a:latin typeface="Franklin Gothic Book" panose="020B0503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Tembang</a:t>
            </a:r>
            <a:r>
              <a:rPr lang="en-US" dirty="0"/>
              <a:t> </a:t>
            </a:r>
            <a:r>
              <a:rPr lang="en-US" i="1" dirty="0" err="1">
                <a:solidFill>
                  <a:schemeClr val="accent4"/>
                </a:solidFill>
              </a:rPr>
              <a:t>sabalikna</a:t>
            </a:r>
            <a:r>
              <a:rPr lang="en-US" dirty="0"/>
              <a:t> </a:t>
            </a:r>
            <a:r>
              <a:rPr lang="en-US" dirty="0" err="1"/>
              <a:t>tina</a:t>
            </a:r>
            <a:r>
              <a:rPr lang="en-US" dirty="0"/>
              <a:t> </a:t>
            </a:r>
            <a:r>
              <a:rPr lang="en-US" dirty="0" err="1"/>
              <a:t>kawih</a:t>
            </a:r>
            <a:r>
              <a:rPr lang="en-US" dirty="0"/>
              <a:t>, </a:t>
            </a:r>
            <a:r>
              <a:rPr lang="en-US" dirty="0" err="1"/>
              <a:t>kawih</a:t>
            </a:r>
            <a:r>
              <a:rPr lang="en-US" dirty="0"/>
              <a:t> </a:t>
            </a:r>
            <a:r>
              <a:rPr lang="en-US" i="1" dirty="0" err="1">
                <a:solidFill>
                  <a:schemeClr val="accent4"/>
                </a:solidFill>
              </a:rPr>
              <a:t>sabalikna</a:t>
            </a:r>
            <a:r>
              <a:rPr lang="en-US" dirty="0"/>
              <a:t> </a:t>
            </a:r>
            <a:r>
              <a:rPr lang="en-US" dirty="0" err="1"/>
              <a:t>tina</a:t>
            </a:r>
            <a:r>
              <a:rPr lang="en-US" dirty="0"/>
              <a:t> </a:t>
            </a:r>
            <a:r>
              <a:rPr lang="en-US" dirty="0" err="1"/>
              <a:t>tembang</a:t>
            </a:r>
            <a:endParaRPr lang="en-US" dirty="0"/>
          </a:p>
          <a:p>
            <a:r>
              <a:rPr lang="en-US" dirty="0" err="1"/>
              <a:t>Tembang</a:t>
            </a:r>
            <a:r>
              <a:rPr lang="en-US" dirty="0"/>
              <a:t> </a:t>
            </a:r>
            <a:r>
              <a:rPr lang="en-US" dirty="0" err="1"/>
              <a:t>nyaéta</a:t>
            </a:r>
            <a:r>
              <a:rPr lang="en-US" dirty="0"/>
              <a:t> </a:t>
            </a:r>
            <a:r>
              <a:rPr lang="en-US" i="1" dirty="0" err="1">
                <a:solidFill>
                  <a:schemeClr val="accent4"/>
                </a:solidFill>
              </a:rPr>
              <a:t>irama</a:t>
            </a:r>
            <a:r>
              <a:rPr lang="en-US" i="1" dirty="0">
                <a:solidFill>
                  <a:schemeClr val="accent4"/>
                </a:solidFill>
              </a:rPr>
              <a:t> </a:t>
            </a:r>
            <a:r>
              <a:rPr lang="en-US" i="1" dirty="0" err="1">
                <a:solidFill>
                  <a:schemeClr val="accent4"/>
                </a:solidFill>
              </a:rPr>
              <a:t>merdéka</a:t>
            </a:r>
            <a:r>
              <a:rPr lang="en-US" dirty="0"/>
              <a:t>, </a:t>
            </a:r>
            <a:r>
              <a:rPr lang="en-US" dirty="0" err="1"/>
              <a:t>kawih</a:t>
            </a:r>
            <a:r>
              <a:rPr lang="en-US" dirty="0"/>
              <a:t> </a:t>
            </a:r>
            <a:r>
              <a:rPr lang="en-US" dirty="0" err="1"/>
              <a:t>nyaéta</a:t>
            </a:r>
            <a:endParaRPr lang="en-US" dirty="0"/>
          </a:p>
          <a:p>
            <a:pPr marL="0" indent="0">
              <a:buNone/>
            </a:pPr>
            <a:r>
              <a:rPr lang="en-US" i="1" dirty="0">
                <a:solidFill>
                  <a:schemeClr val="accent4"/>
                </a:solidFill>
              </a:rPr>
              <a:t>    </a:t>
            </a:r>
            <a:r>
              <a:rPr lang="en-US" i="1" dirty="0" err="1">
                <a:solidFill>
                  <a:schemeClr val="accent4"/>
                </a:solidFill>
              </a:rPr>
              <a:t>irama</a:t>
            </a:r>
            <a:r>
              <a:rPr lang="en-US" i="1" dirty="0">
                <a:solidFill>
                  <a:schemeClr val="accent4"/>
                </a:solidFill>
              </a:rPr>
              <a:t> </a:t>
            </a:r>
            <a:r>
              <a:rPr lang="en-US" i="1" dirty="0" err="1">
                <a:solidFill>
                  <a:schemeClr val="accent4"/>
                </a:solidFill>
              </a:rPr>
              <a:t>tandak</a:t>
            </a:r>
            <a:r>
              <a:rPr lang="en-US" dirty="0"/>
              <a:t> (</a:t>
            </a:r>
            <a:r>
              <a:rPr lang="en-US" dirty="0" err="1"/>
              <a:t>konstan</a:t>
            </a:r>
            <a:r>
              <a:rPr lang="en-US" dirty="0"/>
              <a:t>)</a:t>
            </a:r>
          </a:p>
          <a:p>
            <a:r>
              <a:rPr lang="en-US" dirty="0" err="1"/>
              <a:t>Tembang</a:t>
            </a:r>
            <a:r>
              <a:rPr lang="en-US" dirty="0"/>
              <a:t> </a:t>
            </a:r>
            <a:r>
              <a:rPr lang="en-US" dirty="0" err="1"/>
              <a:t>nyaéta</a:t>
            </a:r>
            <a:r>
              <a:rPr lang="en-US" dirty="0"/>
              <a:t> </a:t>
            </a:r>
            <a:r>
              <a:rPr lang="en-US" i="1" dirty="0" err="1">
                <a:solidFill>
                  <a:schemeClr val="accent4"/>
                </a:solidFill>
              </a:rPr>
              <a:t>cianjuran</a:t>
            </a:r>
            <a:endParaRPr lang="en-US" i="1" dirty="0">
              <a:solidFill>
                <a:schemeClr val="accent4"/>
              </a:solidFill>
            </a:endParaRPr>
          </a:p>
          <a:p>
            <a:r>
              <a:rPr lang="en-US" dirty="0" err="1"/>
              <a:t>Kawih</a:t>
            </a:r>
            <a:r>
              <a:rPr lang="en-US" dirty="0"/>
              <a:t> </a:t>
            </a:r>
            <a:r>
              <a:rPr lang="en-US" dirty="0" err="1"/>
              <a:t>nyaéta</a:t>
            </a:r>
            <a:r>
              <a:rPr lang="en-US" dirty="0"/>
              <a:t> </a:t>
            </a:r>
            <a:r>
              <a:rPr lang="en-US" dirty="0" err="1"/>
              <a:t>lagu-lagu</a:t>
            </a:r>
            <a:r>
              <a:rPr lang="en-US" dirty="0"/>
              <a:t> </a:t>
            </a:r>
            <a:r>
              <a:rPr lang="en-US" dirty="0" err="1"/>
              <a:t>degung</a:t>
            </a:r>
            <a:r>
              <a:rPr lang="en-US" dirty="0"/>
              <a:t>, </a:t>
            </a:r>
            <a:r>
              <a:rPr lang="en-US" dirty="0" err="1"/>
              <a:t>kacapian</a:t>
            </a:r>
            <a:r>
              <a:rPr lang="en-US" dirty="0"/>
              <a:t> (</a:t>
            </a:r>
            <a:r>
              <a:rPr lang="en-US" dirty="0" err="1"/>
              <a:t>wanda</a:t>
            </a:r>
            <a:r>
              <a:rPr lang="en-US" dirty="0"/>
              <a:t> </a:t>
            </a:r>
            <a:r>
              <a:rPr lang="en-US" dirty="0" err="1"/>
              <a:t>anyar</a:t>
            </a:r>
            <a:r>
              <a:rPr lang="en-US" dirty="0"/>
              <a:t>), </a:t>
            </a:r>
            <a:r>
              <a:rPr lang="en-US" dirty="0" err="1"/>
              <a:t>kliningan</a:t>
            </a:r>
            <a:r>
              <a:rPr lang="en-US" dirty="0"/>
              <a:t>, pop </a:t>
            </a:r>
            <a:r>
              <a:rPr lang="en-US" dirty="0" err="1"/>
              <a:t>Sunda</a:t>
            </a:r>
            <a:endParaRPr lang="en-US" dirty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590800" y="5410200"/>
            <a:ext cx="990600" cy="9144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1353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413" y="1749590"/>
            <a:ext cx="6479421" cy="1049235"/>
          </a:xfrm>
        </p:spPr>
        <p:txBody>
          <a:bodyPr>
            <a:noAutofit/>
          </a:bodyPr>
          <a:lstStyle/>
          <a:p>
            <a:r>
              <a:rPr lang="en-US" sz="4400" dirty="0">
                <a:latin typeface="Franklin Gothic Book" panose="020B0503020102020204" pitchFamily="34" charset="0"/>
              </a:rPr>
              <a:t>HAL NU GEUS DILELEMPENG</a:t>
            </a:r>
            <a:br>
              <a:rPr lang="en-US" sz="6000" dirty="0">
                <a:latin typeface="Freestyle Script" panose="030804020302050B0404" pitchFamily="66" charset="0"/>
              </a:rPr>
            </a:br>
            <a:endParaRPr lang="en-US" sz="6000" dirty="0">
              <a:latin typeface="Freestyle Script" panose="030804020302050B04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Kawih</a:t>
            </a:r>
            <a:r>
              <a:rPr lang="en-US" dirty="0"/>
              <a:t> </a:t>
            </a:r>
            <a:r>
              <a:rPr lang="en-US" dirty="0" err="1"/>
              <a:t>nyaéta</a:t>
            </a:r>
            <a:r>
              <a:rPr lang="en-US" dirty="0"/>
              <a:t> </a:t>
            </a:r>
            <a:r>
              <a:rPr lang="en-US" dirty="0" err="1"/>
              <a:t>sakur</a:t>
            </a:r>
            <a:r>
              <a:rPr lang="en-US" dirty="0"/>
              <a:t> </a:t>
            </a:r>
            <a:r>
              <a:rPr lang="en-US" dirty="0" err="1"/>
              <a:t>lalaguan</a:t>
            </a:r>
            <a:r>
              <a:rPr lang="en-US" dirty="0"/>
              <a:t> </a:t>
            </a:r>
            <a:r>
              <a:rPr lang="en-US" dirty="0" err="1"/>
              <a:t>atawa</a:t>
            </a:r>
            <a:r>
              <a:rPr lang="en-US" dirty="0"/>
              <a:t> </a:t>
            </a:r>
            <a:r>
              <a:rPr lang="en-US" dirty="0" err="1"/>
              <a:t>haleuang</a:t>
            </a:r>
            <a:r>
              <a:rPr lang="en-US" dirty="0"/>
              <a:t> nu </a:t>
            </a:r>
            <a:r>
              <a:rPr lang="en-US" dirty="0" err="1"/>
              <a:t>dipibanda</a:t>
            </a:r>
            <a:r>
              <a:rPr lang="en-US" dirty="0"/>
              <a:t> </a:t>
            </a:r>
            <a:r>
              <a:rPr lang="en-US" dirty="0" err="1"/>
              <a:t>ku</a:t>
            </a:r>
            <a:r>
              <a:rPr lang="en-US" dirty="0"/>
              <a:t> </a:t>
            </a:r>
            <a:r>
              <a:rPr lang="en-US" dirty="0" err="1"/>
              <a:t>masarakat</a:t>
            </a:r>
            <a:r>
              <a:rPr lang="en-US" dirty="0"/>
              <a:t> Sunda (</a:t>
            </a:r>
            <a:r>
              <a:rPr lang="en-US" dirty="0" err="1"/>
              <a:t>kawih</a:t>
            </a:r>
            <a:r>
              <a:rPr lang="en-US" dirty="0"/>
              <a:t> </a:t>
            </a:r>
            <a:r>
              <a:rPr lang="en-US" dirty="0" err="1"/>
              <a:t>degung</a:t>
            </a:r>
            <a:r>
              <a:rPr lang="en-US" dirty="0"/>
              <a:t>, </a:t>
            </a:r>
            <a:r>
              <a:rPr lang="en-US" dirty="0" err="1"/>
              <a:t>kawih</a:t>
            </a:r>
            <a:r>
              <a:rPr lang="en-US" dirty="0"/>
              <a:t> </a:t>
            </a:r>
            <a:r>
              <a:rPr lang="en-US" dirty="0" err="1"/>
              <a:t>kacapian</a:t>
            </a:r>
            <a:r>
              <a:rPr lang="en-US" dirty="0"/>
              <a:t>, </a:t>
            </a:r>
            <a:r>
              <a:rPr lang="en-US" dirty="0" err="1"/>
              <a:t>kawih</a:t>
            </a:r>
            <a:r>
              <a:rPr lang="en-US" dirty="0"/>
              <a:t> </a:t>
            </a:r>
            <a:r>
              <a:rPr lang="en-US" dirty="0" err="1"/>
              <a:t>cianjuran</a:t>
            </a:r>
            <a:r>
              <a:rPr lang="en-US" dirty="0"/>
              <a:t>, </a:t>
            </a:r>
            <a:r>
              <a:rPr lang="en-US" dirty="0" err="1"/>
              <a:t>kawih</a:t>
            </a:r>
            <a:r>
              <a:rPr lang="en-US" dirty="0"/>
              <a:t> </a:t>
            </a:r>
            <a:r>
              <a:rPr lang="en-US" dirty="0" err="1"/>
              <a:t>kliningan</a:t>
            </a:r>
            <a:r>
              <a:rPr lang="en-US" dirty="0"/>
              <a:t>, </a:t>
            </a:r>
            <a:r>
              <a:rPr lang="en-US" dirty="0" err="1"/>
              <a:t>kawih</a:t>
            </a:r>
            <a:r>
              <a:rPr lang="en-US" dirty="0"/>
              <a:t> </a:t>
            </a:r>
            <a:r>
              <a:rPr lang="en-US" dirty="0" err="1"/>
              <a:t>celempungan</a:t>
            </a:r>
            <a:r>
              <a:rPr lang="en-US" dirty="0"/>
              <a:t>, </a:t>
            </a:r>
            <a:r>
              <a:rPr lang="en-US" dirty="0" err="1"/>
              <a:t>kawih</a:t>
            </a:r>
            <a:r>
              <a:rPr lang="en-US" dirty="0"/>
              <a:t> </a:t>
            </a:r>
            <a:r>
              <a:rPr lang="en-US" dirty="0" err="1"/>
              <a:t>calung</a:t>
            </a:r>
            <a:r>
              <a:rPr lang="en-US" dirty="0"/>
              <a:t>, </a:t>
            </a:r>
            <a:r>
              <a:rPr lang="en-US" dirty="0" err="1"/>
              <a:t>tembang</a:t>
            </a:r>
            <a:r>
              <a:rPr lang="en-US" dirty="0"/>
              <a:t> </a:t>
            </a:r>
            <a:r>
              <a:rPr lang="en-US" dirty="0" err="1"/>
              <a:t>cigawiran</a:t>
            </a:r>
            <a:r>
              <a:rPr lang="en-US" dirty="0"/>
              <a:t>, </a:t>
            </a:r>
            <a:r>
              <a:rPr lang="en-US" dirty="0" err="1"/>
              <a:t>tembang</a:t>
            </a:r>
            <a:r>
              <a:rPr lang="en-US" dirty="0"/>
              <a:t> </a:t>
            </a:r>
            <a:r>
              <a:rPr lang="en-US" dirty="0" err="1"/>
              <a:t>ciawian</a:t>
            </a:r>
            <a:r>
              <a:rPr lang="en-US" dirty="0"/>
              <a:t>, </a:t>
            </a:r>
            <a:r>
              <a:rPr lang="en-US" dirty="0" err="1"/>
              <a:t>kawih</a:t>
            </a:r>
            <a:r>
              <a:rPr lang="en-US" dirty="0"/>
              <a:t> </a:t>
            </a:r>
            <a:r>
              <a:rPr lang="en-US" dirty="0" err="1"/>
              <a:t>calung</a:t>
            </a:r>
            <a:r>
              <a:rPr lang="en-US" dirty="0"/>
              <a:t>, pop </a:t>
            </a:r>
            <a:r>
              <a:rPr lang="en-US" dirty="0" err="1"/>
              <a:t>sunda</a:t>
            </a:r>
            <a:r>
              <a:rPr lang="en-US" dirty="0"/>
              <a:t>, </a:t>
            </a:r>
            <a:r>
              <a:rPr lang="en-US" dirty="0" err="1"/>
              <a:t>jsb</a:t>
            </a:r>
            <a:r>
              <a:rPr lang="en-US" dirty="0"/>
              <a:t>.) </a:t>
            </a:r>
          </a:p>
          <a:p>
            <a:r>
              <a:rPr lang="en-US" dirty="0" err="1"/>
              <a:t>Kawih</a:t>
            </a:r>
            <a:r>
              <a:rPr lang="en-US" dirty="0"/>
              <a:t>,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irama</a:t>
            </a:r>
            <a:r>
              <a:rPr lang="en-US" dirty="0"/>
              <a:t> </a:t>
            </a:r>
            <a:r>
              <a:rPr lang="en-US" dirty="0" err="1"/>
              <a:t>tandak</a:t>
            </a:r>
            <a:r>
              <a:rPr lang="en-US" dirty="0"/>
              <a:t> </a:t>
            </a:r>
            <a:r>
              <a:rPr lang="en-US" dirty="0" err="1"/>
              <a:t>ogé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irama</a:t>
            </a:r>
            <a:r>
              <a:rPr lang="en-US" dirty="0"/>
              <a:t> </a:t>
            </a:r>
            <a:r>
              <a:rPr lang="en-US" dirty="0" err="1"/>
              <a:t>merdéka</a:t>
            </a:r>
            <a:r>
              <a:rPr lang="en-US" dirty="0"/>
              <a:t>  </a:t>
            </a:r>
          </a:p>
          <a:p>
            <a:r>
              <a:rPr lang="en-US" dirty="0" err="1"/>
              <a:t>Tembang</a:t>
            </a:r>
            <a:r>
              <a:rPr lang="en-US" dirty="0"/>
              <a:t> </a:t>
            </a:r>
            <a:r>
              <a:rPr lang="en-US" dirty="0" err="1"/>
              <a:t>gé</a:t>
            </a:r>
            <a:r>
              <a:rPr lang="en-US" dirty="0"/>
              <a:t> </a:t>
            </a:r>
            <a:r>
              <a:rPr lang="en-US" dirty="0" err="1"/>
              <a:t>lagu</a:t>
            </a:r>
            <a:r>
              <a:rPr lang="en-US" dirty="0"/>
              <a:t>, </a:t>
            </a:r>
            <a:r>
              <a:rPr lang="en-US" dirty="0" err="1"/>
              <a:t>ku</a:t>
            </a:r>
            <a:r>
              <a:rPr lang="en-US" dirty="0"/>
              <a:t> </a:t>
            </a:r>
            <a:r>
              <a:rPr lang="en-US" dirty="0" err="1"/>
              <a:t>kituna</a:t>
            </a:r>
            <a:r>
              <a:rPr lang="en-US" dirty="0"/>
              <a:t> </a:t>
            </a:r>
            <a:r>
              <a:rPr lang="en-US" dirty="0" err="1"/>
              <a:t>tembang</a:t>
            </a:r>
            <a:r>
              <a:rPr lang="en-US" dirty="0"/>
              <a:t> </a:t>
            </a:r>
            <a:r>
              <a:rPr lang="en-US" dirty="0" err="1"/>
              <a:t>téh</a:t>
            </a:r>
            <a:r>
              <a:rPr lang="en-US" dirty="0"/>
              <a:t> </a:t>
            </a:r>
            <a:r>
              <a:rPr lang="en-US" dirty="0" err="1"/>
              <a:t>kaasup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(</a:t>
            </a:r>
            <a:r>
              <a:rPr lang="en-US" dirty="0" err="1"/>
              <a:t>leutik</a:t>
            </a:r>
            <a:r>
              <a:rPr lang="en-US" dirty="0"/>
              <a:t>) </a:t>
            </a:r>
            <a:r>
              <a:rPr lang="en-US" dirty="0" err="1"/>
              <a:t>tina</a:t>
            </a:r>
            <a:r>
              <a:rPr lang="en-US" dirty="0"/>
              <a:t> </a:t>
            </a:r>
            <a:r>
              <a:rPr lang="en-US" dirty="0" err="1"/>
              <a:t>kawih</a:t>
            </a:r>
            <a:r>
              <a:rPr lang="en-US" dirty="0"/>
              <a:t>;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irama</a:t>
            </a:r>
            <a:r>
              <a:rPr lang="en-US" dirty="0"/>
              <a:t> </a:t>
            </a:r>
            <a:r>
              <a:rPr lang="en-US" dirty="0" err="1"/>
              <a:t>merdéka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ogé</a:t>
            </a:r>
            <a:r>
              <a:rPr lang="en-US" dirty="0"/>
              <a:t> </a:t>
            </a:r>
            <a:r>
              <a:rPr lang="en-US" dirty="0" err="1"/>
              <a:t>irama</a:t>
            </a:r>
            <a:r>
              <a:rPr lang="en-US" dirty="0"/>
              <a:t> </a:t>
            </a:r>
            <a:r>
              <a:rPr lang="en-US" dirty="0" err="1"/>
              <a:t>tandak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667000" y="5715000"/>
            <a:ext cx="838200" cy="7620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2691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42C76-5044-7C5F-401D-1F13B168A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270065"/>
            <a:ext cx="6479421" cy="1337919"/>
          </a:xfrm>
        </p:spPr>
        <p:txBody>
          <a:bodyPr>
            <a:noAutofit/>
          </a:bodyPr>
          <a:lstStyle/>
          <a:p>
            <a:r>
              <a:rPr lang="en-US" sz="4400" dirty="0">
                <a:latin typeface="Franklin Gothic Book" panose="020B0503020102020204" pitchFamily="34" charset="0"/>
              </a:rPr>
              <a:t>MATERI TEMBANG </a:t>
            </a:r>
            <a:br>
              <a:rPr lang="en-US" sz="4400" dirty="0">
                <a:latin typeface="Franklin Gothic Book" panose="020B0503020102020204" pitchFamily="34" charset="0"/>
              </a:rPr>
            </a:br>
            <a:r>
              <a:rPr lang="en-US" sz="4400" dirty="0">
                <a:latin typeface="Franklin Gothic Book" panose="020B0503020102020204" pitchFamily="34" charset="0"/>
              </a:rPr>
              <a:t>FTBI 2026</a:t>
            </a:r>
            <a:endParaRPr lang="en-ID" sz="4400" dirty="0">
              <a:latin typeface="Franklin Gothic Book" panose="020B0503020102020204" pitchFamily="34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A6B5253-DE6B-3AF6-1D48-5EF3213A57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5693935"/>
              </p:ext>
            </p:extLst>
          </p:nvPr>
        </p:nvGraphicFramePr>
        <p:xfrm>
          <a:off x="381000" y="2127909"/>
          <a:ext cx="8381999" cy="37438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388241559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2104799168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1782780786"/>
                    </a:ext>
                  </a:extLst>
                </a:gridCol>
              </a:tblGrid>
              <a:tr h="2708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D" sz="1800" kern="0" dirty="0">
                          <a:solidFill>
                            <a:schemeClr val="tx1"/>
                          </a:solidFill>
                          <a:effectLst/>
                        </a:rPr>
                        <a:t>No</a:t>
                      </a:r>
                      <a:endParaRPr lang="en-ID" sz="18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D" sz="1800" kern="0" dirty="0" err="1">
                          <a:solidFill>
                            <a:schemeClr val="tx1"/>
                          </a:solidFill>
                          <a:effectLst/>
                        </a:rPr>
                        <a:t>Kategori</a:t>
                      </a:r>
                      <a:endParaRPr lang="en-ID" sz="18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D" sz="1800" kern="0" dirty="0">
                          <a:solidFill>
                            <a:schemeClr val="tx1"/>
                          </a:solidFill>
                          <a:effectLst/>
                        </a:rPr>
                        <a:t>Lagu</a:t>
                      </a:r>
                      <a:endParaRPr lang="en-ID" sz="18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8106054"/>
                  </a:ext>
                </a:extLst>
              </a:tr>
              <a:tr h="270829">
                <a:tc row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D" sz="1600" kern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ID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D" sz="1600" kern="0" dirty="0">
                          <a:solidFill>
                            <a:schemeClr val="tx1"/>
                          </a:solidFill>
                          <a:effectLst/>
                        </a:rPr>
                        <a:t>SD</a:t>
                      </a:r>
                      <a:endParaRPr lang="en-ID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D" sz="1600" kern="0">
                          <a:solidFill>
                            <a:schemeClr val="tx1"/>
                          </a:solidFill>
                          <a:effectLst/>
                        </a:rPr>
                        <a:t>Mijil (Pelog)</a:t>
                      </a:r>
                      <a:endParaRPr lang="en-ID" sz="16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659586373"/>
                  </a:ext>
                </a:extLst>
              </a:tr>
              <a:tr h="270829"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D" sz="1600" kern="0">
                          <a:solidFill>
                            <a:schemeClr val="tx1"/>
                          </a:solidFill>
                          <a:effectLst/>
                        </a:rPr>
                        <a:t>Gurisa (Salendro)</a:t>
                      </a:r>
                      <a:endParaRPr lang="en-ID" sz="16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944501498"/>
                  </a:ext>
                </a:extLst>
              </a:tr>
              <a:tr h="270829"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D" sz="1600" kern="0">
                          <a:solidFill>
                            <a:schemeClr val="tx1"/>
                          </a:solidFill>
                          <a:effectLst/>
                        </a:rPr>
                        <a:t>Magatru (Madenda</a:t>
                      </a:r>
                      <a:endParaRPr lang="en-ID" sz="16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340604575"/>
                  </a:ext>
                </a:extLst>
              </a:tr>
              <a:tr h="270829"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D" sz="1600" kern="0">
                          <a:solidFill>
                            <a:schemeClr val="tx1"/>
                          </a:solidFill>
                          <a:effectLst/>
                        </a:rPr>
                        <a:t>Pucung (Salendro)</a:t>
                      </a:r>
                      <a:endParaRPr lang="en-ID" sz="16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207218945"/>
                  </a:ext>
                </a:extLst>
              </a:tr>
              <a:tr h="270829"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D" sz="1600" kern="0">
                          <a:solidFill>
                            <a:schemeClr val="tx1"/>
                          </a:solidFill>
                          <a:effectLst/>
                        </a:rPr>
                        <a:t>Gambuh (Pelog)</a:t>
                      </a:r>
                      <a:endParaRPr lang="en-ID" sz="16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517755786"/>
                  </a:ext>
                </a:extLst>
              </a:tr>
              <a:tr h="516255">
                <a:tc row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D" sz="1600" kern="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ID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D" sz="1600" kern="0" dirty="0">
                          <a:solidFill>
                            <a:schemeClr val="tx1"/>
                          </a:solidFill>
                          <a:effectLst/>
                        </a:rPr>
                        <a:t>SMP</a:t>
                      </a:r>
                      <a:endParaRPr lang="en-ID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ID" sz="1600" kern="0" dirty="0" err="1">
                          <a:solidFill>
                            <a:schemeClr val="tx1"/>
                          </a:solidFill>
                          <a:effectLst/>
                        </a:rPr>
                        <a:t>Durma</a:t>
                      </a:r>
                      <a:r>
                        <a:rPr lang="en-ID" sz="1600" kern="0" dirty="0">
                          <a:solidFill>
                            <a:schemeClr val="tx1"/>
                          </a:solidFill>
                          <a:effectLst/>
                        </a:rPr>
                        <a:t> (</a:t>
                      </a:r>
                      <a:r>
                        <a:rPr lang="en-ID" sz="1600" kern="0" dirty="0" err="1">
                          <a:solidFill>
                            <a:schemeClr val="tx1"/>
                          </a:solidFill>
                          <a:effectLst/>
                        </a:rPr>
                        <a:t>Degung</a:t>
                      </a:r>
                      <a:r>
                        <a:rPr lang="en-ID" sz="1600" kern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ID" sz="1600" kern="0" dirty="0" err="1">
                          <a:solidFill>
                            <a:schemeClr val="tx1"/>
                          </a:solidFill>
                          <a:effectLst/>
                        </a:rPr>
                        <a:t>Mataraman</a:t>
                      </a:r>
                      <a:r>
                        <a:rPr lang="en-ID" sz="1600" kern="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n-ID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119990135"/>
                  </a:ext>
                </a:extLst>
              </a:tr>
              <a:tr h="270829"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ID" sz="1600" kern="0" dirty="0" err="1">
                          <a:solidFill>
                            <a:schemeClr val="tx1"/>
                          </a:solidFill>
                          <a:effectLst/>
                        </a:rPr>
                        <a:t>Pangkur</a:t>
                      </a:r>
                      <a:r>
                        <a:rPr lang="en-ID" sz="1600" kern="0" dirty="0">
                          <a:solidFill>
                            <a:schemeClr val="tx1"/>
                          </a:solidFill>
                          <a:effectLst/>
                        </a:rPr>
                        <a:t> (</a:t>
                      </a:r>
                      <a:r>
                        <a:rPr lang="en-ID" sz="1600" kern="0" dirty="0" err="1">
                          <a:solidFill>
                            <a:schemeClr val="tx1"/>
                          </a:solidFill>
                          <a:effectLst/>
                        </a:rPr>
                        <a:t>Salendro</a:t>
                      </a:r>
                      <a:r>
                        <a:rPr lang="en-ID" sz="1600" kern="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n-ID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611561994"/>
                  </a:ext>
                </a:extLst>
              </a:tr>
              <a:tr h="780082"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ID" sz="1600" kern="0" dirty="0" err="1">
                          <a:solidFill>
                            <a:schemeClr val="tx1"/>
                          </a:solidFill>
                          <a:effectLst/>
                        </a:rPr>
                        <a:t>Dangdanggula</a:t>
                      </a:r>
                      <a:r>
                        <a:rPr lang="en-ID" sz="1600" kern="0" dirty="0">
                          <a:solidFill>
                            <a:schemeClr val="tx1"/>
                          </a:solidFill>
                          <a:effectLst/>
                        </a:rPr>
                        <a:t> (Pelog </a:t>
                      </a:r>
                      <a:r>
                        <a:rPr lang="en-ID" sz="1600" kern="0" dirty="0" err="1">
                          <a:solidFill>
                            <a:schemeClr val="tx1"/>
                          </a:solidFill>
                          <a:effectLst/>
                        </a:rPr>
                        <a:t>surupan</a:t>
                      </a:r>
                      <a:r>
                        <a:rPr lang="en-ID" sz="1600" kern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ID" sz="1600" kern="0" dirty="0" err="1">
                          <a:solidFill>
                            <a:schemeClr val="tx1"/>
                          </a:solidFill>
                          <a:effectLst/>
                        </a:rPr>
                        <a:t>Sorog</a:t>
                      </a:r>
                      <a:r>
                        <a:rPr lang="en-ID" sz="1600" kern="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n-ID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832913081"/>
                  </a:ext>
                </a:extLst>
              </a:tr>
              <a:tr h="270829"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ID" sz="1600" kern="0" dirty="0" err="1">
                          <a:solidFill>
                            <a:schemeClr val="tx1"/>
                          </a:solidFill>
                          <a:effectLst/>
                        </a:rPr>
                        <a:t>Sinom</a:t>
                      </a:r>
                      <a:r>
                        <a:rPr lang="en-ID" sz="1600" kern="0" dirty="0">
                          <a:solidFill>
                            <a:schemeClr val="tx1"/>
                          </a:solidFill>
                          <a:effectLst/>
                        </a:rPr>
                        <a:t> (</a:t>
                      </a:r>
                      <a:r>
                        <a:rPr lang="en-ID" sz="1600" kern="0" dirty="0" err="1">
                          <a:solidFill>
                            <a:schemeClr val="tx1"/>
                          </a:solidFill>
                          <a:effectLst/>
                        </a:rPr>
                        <a:t>Madenda</a:t>
                      </a:r>
                      <a:r>
                        <a:rPr lang="en-ID" sz="1600" kern="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n-ID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031867397"/>
                  </a:ext>
                </a:extLst>
              </a:tr>
              <a:tr h="270829"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ID" sz="1600" kern="0" dirty="0" err="1">
                          <a:solidFill>
                            <a:schemeClr val="tx1"/>
                          </a:solidFill>
                          <a:effectLst/>
                        </a:rPr>
                        <a:t>Ladrang</a:t>
                      </a:r>
                      <a:r>
                        <a:rPr lang="en-ID" sz="1600" kern="0" dirty="0">
                          <a:solidFill>
                            <a:schemeClr val="tx1"/>
                          </a:solidFill>
                          <a:effectLst/>
                        </a:rPr>
                        <a:t> (</a:t>
                      </a:r>
                      <a:r>
                        <a:rPr lang="en-ID" sz="1600" kern="0" dirty="0" err="1">
                          <a:solidFill>
                            <a:schemeClr val="tx1"/>
                          </a:solidFill>
                          <a:effectLst/>
                        </a:rPr>
                        <a:t>Salendro</a:t>
                      </a:r>
                      <a:r>
                        <a:rPr lang="en-ID" sz="1600" kern="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n-ID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184934629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D714B5D4-9154-9ABD-225D-16B24F7C29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90600" y="331750"/>
            <a:ext cx="10820400" cy="75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497839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413" y="1143000"/>
            <a:ext cx="6479421" cy="1049235"/>
          </a:xfrm>
        </p:spPr>
        <p:txBody>
          <a:bodyPr>
            <a:noAutofit/>
          </a:bodyPr>
          <a:lstStyle/>
          <a:p>
            <a:r>
              <a:rPr lang="en-US" sz="4800" dirty="0">
                <a:latin typeface="Franklin Gothic Book" panose="020B0503020102020204" pitchFamily="34" charset="0"/>
              </a:rPr>
              <a:t>KACINDEKAN</a:t>
            </a:r>
            <a:br>
              <a:rPr lang="en-US" sz="4800" dirty="0">
                <a:latin typeface="Franklin Gothic Book" panose="020B0503020102020204" pitchFamily="34" charset="0"/>
              </a:rPr>
            </a:br>
            <a:endParaRPr lang="en-US" sz="4800" dirty="0">
              <a:latin typeface="Franklin Gothic Book" panose="020B0503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5413" y="2667000"/>
            <a:ext cx="6479421" cy="3450613"/>
          </a:xfrm>
        </p:spPr>
        <p:txBody>
          <a:bodyPr/>
          <a:lstStyle/>
          <a:p>
            <a:r>
              <a:rPr lang="en-US" dirty="0" err="1"/>
              <a:t>Tembang</a:t>
            </a:r>
            <a:r>
              <a:rPr lang="en-US" dirty="0"/>
              <a:t> </a:t>
            </a:r>
            <a:r>
              <a:rPr lang="en-US" dirty="0" err="1"/>
              <a:t>nyaéta</a:t>
            </a:r>
            <a:r>
              <a:rPr lang="en-US" dirty="0"/>
              <a:t> </a:t>
            </a:r>
            <a:r>
              <a:rPr lang="en-US" dirty="0" err="1"/>
              <a:t>haleuang</a:t>
            </a:r>
            <a:r>
              <a:rPr lang="en-US" dirty="0"/>
              <a:t> </a:t>
            </a:r>
            <a:r>
              <a:rPr lang="en-US" dirty="0" err="1"/>
              <a:t>atawa</a:t>
            </a:r>
            <a:r>
              <a:rPr lang="en-US" dirty="0"/>
              <a:t> </a:t>
            </a:r>
            <a:r>
              <a:rPr lang="en-US" dirty="0" err="1"/>
              <a:t>lagu</a:t>
            </a:r>
            <a:r>
              <a:rPr lang="en-US" dirty="0"/>
              <a:t> anu make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pupuh</a:t>
            </a:r>
            <a:r>
              <a:rPr lang="en-US" dirty="0"/>
              <a:t> (</a:t>
            </a:r>
            <a:r>
              <a:rPr lang="en-US" dirty="0" err="1"/>
              <a:t>ngalagukeun</a:t>
            </a:r>
            <a:r>
              <a:rPr lang="en-US" dirty="0"/>
              <a:t> </a:t>
            </a:r>
            <a:r>
              <a:rPr lang="en-US" dirty="0" err="1"/>
              <a:t>dangding</a:t>
            </a:r>
            <a:r>
              <a:rPr lang="en-US" dirty="0"/>
              <a:t>)</a:t>
            </a:r>
          </a:p>
          <a:p>
            <a:r>
              <a:rPr lang="en-US" dirty="0"/>
              <a:t>Dina </a:t>
            </a:r>
            <a:r>
              <a:rPr lang="en-US" i="1" dirty="0" err="1">
                <a:solidFill>
                  <a:schemeClr val="accent4"/>
                </a:solidFill>
              </a:rPr>
              <a:t>kawih</a:t>
            </a:r>
            <a:r>
              <a:rPr lang="en-US" dirty="0"/>
              <a:t> </a:t>
            </a:r>
            <a:r>
              <a:rPr lang="en-US" dirty="0" err="1"/>
              <a:t>aya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nu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i="1" dirty="0" err="1">
                <a:solidFill>
                  <a:schemeClr val="accent4"/>
                </a:solidFill>
              </a:rPr>
              <a:t>tembang</a:t>
            </a:r>
            <a:r>
              <a:rPr lang="en-US" dirty="0"/>
              <a:t>; tur </a:t>
            </a:r>
            <a:r>
              <a:rPr lang="en-US" dirty="0" err="1"/>
              <a:t>éta</a:t>
            </a:r>
            <a:r>
              <a:rPr lang="en-US" dirty="0"/>
              <a:t> </a:t>
            </a:r>
            <a:r>
              <a:rPr lang="en-US" dirty="0" err="1"/>
              <a:t>tembang</a:t>
            </a:r>
            <a:r>
              <a:rPr lang="en-US" dirty="0"/>
              <a:t> </a:t>
            </a:r>
            <a:r>
              <a:rPr lang="en-US" dirty="0" err="1"/>
              <a:t>téh</a:t>
            </a:r>
            <a:r>
              <a:rPr lang="en-US" dirty="0"/>
              <a:t> </a:t>
            </a:r>
            <a:r>
              <a:rPr lang="en-US" dirty="0" err="1"/>
              <a:t>ukur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leutik</a:t>
            </a:r>
            <a:r>
              <a:rPr lang="en-US" dirty="0"/>
              <a:t> </a:t>
            </a:r>
            <a:r>
              <a:rPr lang="en-US" dirty="0" err="1"/>
              <a:t>baé</a:t>
            </a:r>
            <a:r>
              <a:rPr lang="en-US" dirty="0"/>
              <a:t> </a:t>
            </a:r>
            <a:r>
              <a:rPr lang="en-US" dirty="0" err="1"/>
              <a:t>tina</a:t>
            </a:r>
            <a:r>
              <a:rPr lang="en-US" dirty="0"/>
              <a:t> </a:t>
            </a:r>
            <a:r>
              <a:rPr lang="en-US" dirty="0" err="1"/>
              <a:t>kawih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 flipH="1" flipV="1">
            <a:off x="1447800" y="5029200"/>
            <a:ext cx="1524000" cy="15240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076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1547434"/>
            <a:ext cx="6479421" cy="1049235"/>
          </a:xfrm>
        </p:spPr>
        <p:txBody>
          <a:bodyPr>
            <a:noAutofit/>
          </a:bodyPr>
          <a:lstStyle/>
          <a:p>
            <a:r>
              <a:rPr lang="en-US" sz="6600" dirty="0">
                <a:latin typeface="Franklin Gothic Book" panose="020B0503020102020204" pitchFamily="34" charset="0"/>
              </a:rPr>
              <a:t>RÉNGSÉ</a:t>
            </a:r>
            <a:br>
              <a:rPr lang="en-US" sz="6600" dirty="0">
                <a:latin typeface="Freestyle Script" panose="030804020302050B0404" pitchFamily="66" charset="0"/>
              </a:rPr>
            </a:br>
            <a:endParaRPr lang="en-US" sz="6600" dirty="0">
              <a:latin typeface="Freestyle Script" panose="030804020302050B04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9490" y="2794011"/>
            <a:ext cx="6479421" cy="3450613"/>
          </a:xfrm>
        </p:spPr>
        <p:txBody>
          <a:bodyPr/>
          <a:lstStyle/>
          <a:p>
            <a:pPr marL="45720" indent="0">
              <a:buNone/>
            </a:pPr>
            <a:r>
              <a:rPr lang="en-US" sz="6600" dirty="0" err="1">
                <a:latin typeface="Freestyle Script" panose="030804020302050B0404" pitchFamily="66" charset="0"/>
              </a:rPr>
              <a:t>Hatur</a:t>
            </a:r>
            <a:r>
              <a:rPr lang="en-US" sz="6600" dirty="0">
                <a:latin typeface="Freestyle Script" panose="030804020302050B0404" pitchFamily="66" charset="0"/>
              </a:rPr>
              <a:t> </a:t>
            </a:r>
            <a:r>
              <a:rPr lang="en-US" sz="6600" dirty="0" err="1">
                <a:latin typeface="Freestyle Script" panose="030804020302050B0404" pitchFamily="66" charset="0"/>
              </a:rPr>
              <a:t>nuhun</a:t>
            </a:r>
            <a:endParaRPr lang="en-US" sz="6600" dirty="0">
              <a:latin typeface="Freestyle Script" panose="030804020302050B0404" pitchFamily="66" charset="0"/>
            </a:endParaRPr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 flipH="1" flipV="1">
            <a:off x="1981200" y="4800600"/>
            <a:ext cx="1447800" cy="12192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6934200" y="533400"/>
            <a:ext cx="609600" cy="6096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705600" y="4519317"/>
            <a:ext cx="2057400" cy="19812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729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423" y="1066800"/>
            <a:ext cx="8229600" cy="1154097"/>
          </a:xfrm>
        </p:spPr>
        <p:txBody>
          <a:bodyPr>
            <a:normAutofit fontScale="90000"/>
          </a:bodyPr>
          <a:lstStyle/>
          <a:p>
            <a:r>
              <a:rPr lang="en-US" sz="6600" dirty="0">
                <a:latin typeface="Franklin Gothic Book" panose="020B0503020102020204" pitchFamily="34" charset="0"/>
              </a:rPr>
              <a:t>WANGENAN TEMBANG</a:t>
            </a:r>
            <a:br>
              <a:rPr lang="en-US" sz="6600" dirty="0">
                <a:latin typeface="Freestyle Script" panose="030804020302050B0404" pitchFamily="66" charset="0"/>
              </a:rPr>
            </a:br>
            <a:endParaRPr lang="en-US" sz="6600" dirty="0">
              <a:latin typeface="Freestyle Script" panose="030804020302050B04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657600"/>
            <a:ext cx="7315200" cy="2651760"/>
          </a:xfrm>
        </p:spPr>
        <p:txBody>
          <a:bodyPr>
            <a:normAutofit/>
          </a:bodyPr>
          <a:lstStyle/>
          <a:p>
            <a:r>
              <a:rPr lang="en-US" dirty="0" err="1"/>
              <a:t>Lagu</a:t>
            </a:r>
            <a:r>
              <a:rPr lang="en-US" dirty="0"/>
              <a:t> (</a:t>
            </a:r>
            <a:r>
              <a:rPr lang="en-US" dirty="0" err="1"/>
              <a:t>manusa</a:t>
            </a:r>
            <a:r>
              <a:rPr lang="en-US" dirty="0"/>
              <a:t>) </a:t>
            </a:r>
            <a:r>
              <a:rPr lang="en-US" dirty="0" err="1"/>
              <a:t>atawa</a:t>
            </a:r>
            <a:r>
              <a:rPr lang="en-US" dirty="0"/>
              <a:t> </a:t>
            </a:r>
            <a:r>
              <a:rPr lang="en-US" dirty="0" err="1"/>
              <a:t>haleuang</a:t>
            </a:r>
            <a:r>
              <a:rPr lang="en-US" dirty="0"/>
              <a:t> nu </a:t>
            </a:r>
            <a:r>
              <a:rPr lang="en-US" dirty="0" err="1"/>
              <a:t>maké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pupuh</a:t>
            </a:r>
            <a:r>
              <a:rPr lang="en-US" dirty="0"/>
              <a:t>.</a:t>
            </a:r>
          </a:p>
          <a:p>
            <a:r>
              <a:rPr lang="en-US" dirty="0"/>
              <a:t>Dina </a:t>
            </a:r>
            <a:r>
              <a:rPr lang="en-US" dirty="0" err="1"/>
              <a:t>palataran</a:t>
            </a:r>
            <a:r>
              <a:rPr lang="en-US" dirty="0"/>
              <a:t> </a:t>
            </a:r>
            <a:r>
              <a:rPr lang="en-US" dirty="0" err="1"/>
              <a:t>sastra</a:t>
            </a:r>
            <a:r>
              <a:rPr lang="en-US" dirty="0"/>
              <a:t> </a:t>
            </a:r>
            <a:r>
              <a:rPr lang="en-US" dirty="0" err="1"/>
              <a:t>Sunda</a:t>
            </a:r>
            <a:r>
              <a:rPr lang="en-US" dirty="0"/>
              <a:t>, </a:t>
            </a:r>
            <a:r>
              <a:rPr lang="en-US" dirty="0" err="1"/>
              <a:t>pupuh</a:t>
            </a:r>
            <a:r>
              <a:rPr lang="en-US" dirty="0"/>
              <a:t> </a:t>
            </a:r>
            <a:r>
              <a:rPr lang="en-US" dirty="0" err="1"/>
              <a:t>téh</a:t>
            </a:r>
            <a:r>
              <a:rPr lang="en-US" dirty="0"/>
              <a:t> </a:t>
            </a:r>
            <a:r>
              <a:rPr lang="en-US" dirty="0" err="1"/>
              <a:t>aya</a:t>
            </a:r>
            <a:r>
              <a:rPr lang="en-US" dirty="0"/>
              <a:t> 17 </a:t>
            </a:r>
            <a:r>
              <a:rPr lang="en-US" dirty="0" err="1"/>
              <a:t>aturan</a:t>
            </a:r>
            <a:r>
              <a:rPr lang="en-US" dirty="0"/>
              <a:t>, </a:t>
            </a:r>
            <a:r>
              <a:rPr lang="en-US" dirty="0" err="1"/>
              <a:t>nyaéta</a:t>
            </a:r>
            <a:r>
              <a:rPr lang="en-US" dirty="0"/>
              <a:t> </a:t>
            </a:r>
            <a:r>
              <a:rPr lang="en-US" i="1" dirty="0" err="1"/>
              <a:t>Kinanti</a:t>
            </a:r>
            <a:r>
              <a:rPr lang="en-US" i="1" dirty="0"/>
              <a:t>, </a:t>
            </a:r>
            <a:r>
              <a:rPr lang="en-US" i="1" dirty="0" err="1"/>
              <a:t>Sinom</a:t>
            </a:r>
            <a:r>
              <a:rPr lang="en-US" i="1" dirty="0"/>
              <a:t>, </a:t>
            </a:r>
            <a:r>
              <a:rPr lang="en-US" i="1" dirty="0" err="1"/>
              <a:t>Asmarandana</a:t>
            </a:r>
            <a:r>
              <a:rPr lang="en-US" i="1" dirty="0"/>
              <a:t>, </a:t>
            </a:r>
            <a:r>
              <a:rPr lang="en-US" i="1" dirty="0" err="1"/>
              <a:t>Dangdanggula</a:t>
            </a:r>
            <a:r>
              <a:rPr lang="en-US" i="1" dirty="0"/>
              <a:t>, </a:t>
            </a:r>
            <a:r>
              <a:rPr lang="en-US" i="1" dirty="0" err="1"/>
              <a:t>Mijil</a:t>
            </a:r>
            <a:r>
              <a:rPr lang="en-US" i="1" dirty="0"/>
              <a:t>, </a:t>
            </a:r>
            <a:r>
              <a:rPr lang="en-US" i="1" dirty="0" err="1"/>
              <a:t>Pangkur</a:t>
            </a:r>
            <a:r>
              <a:rPr lang="en-US" i="1" dirty="0"/>
              <a:t> , </a:t>
            </a:r>
            <a:r>
              <a:rPr lang="en-US" i="1" dirty="0" err="1"/>
              <a:t>Durma</a:t>
            </a:r>
            <a:r>
              <a:rPr lang="en-US" i="1" dirty="0"/>
              <a:t>, </a:t>
            </a:r>
            <a:r>
              <a:rPr lang="en-US" i="1" dirty="0" err="1"/>
              <a:t>Gurisa</a:t>
            </a:r>
            <a:r>
              <a:rPr lang="en-US" i="1" dirty="0"/>
              <a:t>, </a:t>
            </a:r>
            <a:r>
              <a:rPr lang="en-US" i="1" dirty="0" err="1"/>
              <a:t>Gambuh</a:t>
            </a:r>
            <a:r>
              <a:rPr lang="en-US" i="1" dirty="0"/>
              <a:t>, </a:t>
            </a:r>
            <a:r>
              <a:rPr lang="en-US" i="1" dirty="0" err="1"/>
              <a:t>Ladrang</a:t>
            </a:r>
            <a:r>
              <a:rPr lang="en-US" i="1" dirty="0"/>
              <a:t>, </a:t>
            </a:r>
            <a:r>
              <a:rPr lang="en-US" i="1" dirty="0" err="1"/>
              <a:t>Lambang</a:t>
            </a:r>
            <a:r>
              <a:rPr lang="en-US" i="1" dirty="0"/>
              <a:t>, </a:t>
            </a:r>
            <a:r>
              <a:rPr lang="en-US" i="1" dirty="0" err="1"/>
              <a:t>Maskumambang</a:t>
            </a:r>
            <a:r>
              <a:rPr lang="en-US" i="1" dirty="0"/>
              <a:t>, </a:t>
            </a:r>
            <a:r>
              <a:rPr lang="en-US" i="1" dirty="0" err="1"/>
              <a:t>Balakbak</a:t>
            </a:r>
            <a:r>
              <a:rPr lang="en-US" i="1" dirty="0"/>
              <a:t>, </a:t>
            </a:r>
            <a:r>
              <a:rPr lang="en-US" i="1" dirty="0" err="1"/>
              <a:t>Magatru</a:t>
            </a:r>
            <a:r>
              <a:rPr lang="en-US" i="1" dirty="0"/>
              <a:t>, </a:t>
            </a:r>
            <a:r>
              <a:rPr lang="en-US" i="1" dirty="0" err="1"/>
              <a:t>Pucung</a:t>
            </a:r>
            <a:r>
              <a:rPr lang="en-US" i="1" dirty="0"/>
              <a:t>, </a:t>
            </a:r>
            <a:r>
              <a:rPr lang="en-US" i="1" dirty="0" err="1"/>
              <a:t>Wirangrong</a:t>
            </a:r>
            <a:r>
              <a:rPr lang="en-US" i="1" dirty="0"/>
              <a:t>, </a:t>
            </a:r>
            <a:r>
              <a:rPr lang="en-US" u="sng" dirty="0" err="1"/>
              <a:t>jeung</a:t>
            </a:r>
            <a:r>
              <a:rPr lang="en-US" i="1" dirty="0"/>
              <a:t> </a:t>
            </a:r>
            <a:r>
              <a:rPr lang="en-US" i="1" dirty="0" err="1"/>
              <a:t>Jurudemung</a:t>
            </a:r>
            <a:r>
              <a:rPr lang="en-US" i="1" dirty="0"/>
              <a:t>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685800" y="1828800"/>
            <a:ext cx="1447800" cy="13716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7162800" y="5791200"/>
            <a:ext cx="762000" cy="6858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553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7315200" cy="1154097"/>
          </a:xfrm>
        </p:spPr>
        <p:txBody>
          <a:bodyPr>
            <a:normAutofit/>
          </a:bodyPr>
          <a:lstStyle/>
          <a:p>
            <a:r>
              <a:rPr lang="en-US" sz="6600" dirty="0">
                <a:latin typeface="Franklin Gothic Book" panose="020B0503020102020204" pitchFamily="34" charset="0"/>
              </a:rPr>
              <a:t>CEUK KAMUS</a:t>
            </a:r>
          </a:p>
        </p:txBody>
      </p:sp>
      <p:pic>
        <p:nvPicPr>
          <p:cNvPr id="1026" name="Picture 2" descr="C:\Users\Lenovo\AppData\Local\Temp\WhatsApp Image 2020-10-18 at 16.01.40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1375" y="1676400"/>
            <a:ext cx="513178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l 3"/>
          <p:cNvSpPr/>
          <p:nvPr/>
        </p:nvSpPr>
        <p:spPr>
          <a:xfrm>
            <a:off x="7315200" y="4343400"/>
            <a:ext cx="1295400" cy="12954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090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1580" y="1183747"/>
            <a:ext cx="7329034" cy="1049235"/>
          </a:xfrm>
        </p:spPr>
        <p:txBody>
          <a:bodyPr>
            <a:noAutofit/>
          </a:bodyPr>
          <a:lstStyle/>
          <a:p>
            <a:r>
              <a:rPr lang="en-US" sz="6600" dirty="0">
                <a:latin typeface="Franklin Gothic Book" panose="020B0503020102020204" pitchFamily="34" charset="0"/>
              </a:rPr>
              <a:t>TILU MANUNGGAL</a:t>
            </a:r>
            <a:br>
              <a:rPr lang="en-US" sz="6600" dirty="0">
                <a:latin typeface="Franklin Gothic Book" panose="020B0503020102020204" pitchFamily="34" charset="0"/>
              </a:rPr>
            </a:br>
            <a:endParaRPr lang="en-US" sz="6600" dirty="0">
              <a:latin typeface="Franklin Gothic Book" panose="020B0503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400" b="1" dirty="0" err="1">
                <a:solidFill>
                  <a:schemeClr val="tx2"/>
                </a:solidFill>
              </a:rPr>
              <a:t>Pupuh</a:t>
            </a:r>
            <a:r>
              <a:rPr lang="en-US" sz="1400" dirty="0">
                <a:solidFill>
                  <a:schemeClr val="tx2"/>
                </a:solidFill>
              </a:rPr>
              <a:t>: </a:t>
            </a:r>
            <a:r>
              <a:rPr lang="en-US" sz="1400" dirty="0" err="1">
                <a:solidFill>
                  <a:schemeClr val="tx2"/>
                </a:solidFill>
              </a:rPr>
              <a:t>aturan</a:t>
            </a:r>
            <a:r>
              <a:rPr lang="en-US" sz="1400" dirty="0">
                <a:solidFill>
                  <a:schemeClr val="tx2"/>
                </a:solidFill>
              </a:rPr>
              <a:t> </a:t>
            </a:r>
            <a:r>
              <a:rPr lang="en-US" sz="1400" dirty="0" err="1">
                <a:solidFill>
                  <a:schemeClr val="tx2"/>
                </a:solidFill>
              </a:rPr>
              <a:t>pikeun</a:t>
            </a:r>
            <a:r>
              <a:rPr lang="en-US" sz="1400" dirty="0">
                <a:solidFill>
                  <a:schemeClr val="tx2"/>
                </a:solidFill>
              </a:rPr>
              <a:t> </a:t>
            </a:r>
            <a:r>
              <a:rPr lang="en-US" sz="1400" dirty="0" err="1">
                <a:solidFill>
                  <a:schemeClr val="tx2"/>
                </a:solidFill>
              </a:rPr>
              <a:t>nyieun</a:t>
            </a:r>
            <a:r>
              <a:rPr lang="en-US" sz="1400" dirty="0">
                <a:solidFill>
                  <a:schemeClr val="tx2"/>
                </a:solidFill>
              </a:rPr>
              <a:t> </a:t>
            </a:r>
            <a:r>
              <a:rPr lang="en-US" sz="1400" dirty="0" err="1">
                <a:solidFill>
                  <a:schemeClr val="tx2"/>
                </a:solidFill>
              </a:rPr>
              <a:t>dangding</a:t>
            </a:r>
            <a:endParaRPr lang="en-US" sz="1400" dirty="0">
              <a:solidFill>
                <a:schemeClr val="tx2"/>
              </a:solidFill>
            </a:endParaRPr>
          </a:p>
          <a:p>
            <a:r>
              <a:rPr lang="en-US" sz="1400" b="1" dirty="0" err="1">
                <a:solidFill>
                  <a:schemeClr val="tx2"/>
                </a:solidFill>
              </a:rPr>
              <a:t>Dangding</a:t>
            </a:r>
            <a:r>
              <a:rPr lang="en-US" sz="1400" dirty="0">
                <a:solidFill>
                  <a:schemeClr val="tx2"/>
                </a:solidFill>
              </a:rPr>
              <a:t>: </a:t>
            </a:r>
            <a:r>
              <a:rPr lang="en-US" sz="1400" dirty="0" err="1">
                <a:solidFill>
                  <a:schemeClr val="tx2"/>
                </a:solidFill>
              </a:rPr>
              <a:t>puisi</a:t>
            </a:r>
            <a:r>
              <a:rPr lang="en-US" sz="1400" dirty="0">
                <a:solidFill>
                  <a:schemeClr val="tx2"/>
                </a:solidFill>
              </a:rPr>
              <a:t> </a:t>
            </a:r>
            <a:r>
              <a:rPr lang="en-US" sz="1400" dirty="0" err="1">
                <a:solidFill>
                  <a:schemeClr val="tx2"/>
                </a:solidFill>
              </a:rPr>
              <a:t>Sunda</a:t>
            </a:r>
            <a:r>
              <a:rPr lang="en-US" sz="1400" dirty="0">
                <a:solidFill>
                  <a:schemeClr val="tx2"/>
                </a:solidFill>
              </a:rPr>
              <a:t> </a:t>
            </a:r>
            <a:r>
              <a:rPr lang="en-US" sz="1400" dirty="0" err="1">
                <a:solidFill>
                  <a:schemeClr val="tx2"/>
                </a:solidFill>
              </a:rPr>
              <a:t>anu</a:t>
            </a:r>
            <a:r>
              <a:rPr lang="en-US" sz="1400" dirty="0">
                <a:solidFill>
                  <a:schemeClr val="tx2"/>
                </a:solidFill>
              </a:rPr>
              <a:t> </a:t>
            </a:r>
            <a:r>
              <a:rPr lang="en-US" sz="1400" dirty="0" err="1">
                <a:solidFill>
                  <a:schemeClr val="tx2"/>
                </a:solidFill>
              </a:rPr>
              <a:t>maké</a:t>
            </a:r>
            <a:r>
              <a:rPr lang="en-US" sz="1400" dirty="0">
                <a:solidFill>
                  <a:schemeClr val="tx2"/>
                </a:solidFill>
              </a:rPr>
              <a:t> </a:t>
            </a:r>
            <a:r>
              <a:rPr lang="en-US" sz="1400" dirty="0" err="1">
                <a:solidFill>
                  <a:schemeClr val="tx2"/>
                </a:solidFill>
              </a:rPr>
              <a:t>aturan</a:t>
            </a:r>
            <a:r>
              <a:rPr lang="en-US" sz="1400" dirty="0">
                <a:solidFill>
                  <a:schemeClr val="tx2"/>
                </a:solidFill>
              </a:rPr>
              <a:t> </a:t>
            </a:r>
            <a:r>
              <a:rPr lang="en-US" sz="1400" dirty="0" err="1">
                <a:solidFill>
                  <a:schemeClr val="tx2"/>
                </a:solidFill>
              </a:rPr>
              <a:t>pupuh</a:t>
            </a:r>
            <a:r>
              <a:rPr lang="en-US" sz="1400" dirty="0">
                <a:solidFill>
                  <a:schemeClr val="tx2"/>
                </a:solidFill>
              </a:rPr>
              <a:t>; </a:t>
            </a:r>
            <a:r>
              <a:rPr lang="en-US" sz="1400" dirty="0" err="1">
                <a:solidFill>
                  <a:schemeClr val="tx2"/>
                </a:solidFill>
              </a:rPr>
              <a:t>aya</a:t>
            </a:r>
            <a:r>
              <a:rPr lang="en-US" sz="1400" dirty="0">
                <a:solidFill>
                  <a:schemeClr val="tx2"/>
                </a:solidFill>
              </a:rPr>
              <a:t> </a:t>
            </a:r>
            <a:r>
              <a:rPr lang="en-US" sz="1400" dirty="0" err="1">
                <a:solidFill>
                  <a:schemeClr val="tx2"/>
                </a:solidFill>
              </a:rPr>
              <a:t>dua</a:t>
            </a:r>
            <a:r>
              <a:rPr lang="en-US" sz="1400" dirty="0">
                <a:solidFill>
                  <a:schemeClr val="tx2"/>
                </a:solidFill>
              </a:rPr>
              <a:t> </a:t>
            </a:r>
            <a:r>
              <a:rPr lang="en-US" sz="1400" dirty="0" err="1">
                <a:solidFill>
                  <a:schemeClr val="tx2"/>
                </a:solidFill>
              </a:rPr>
              <a:t>rupa</a:t>
            </a:r>
            <a:r>
              <a:rPr lang="en-US" sz="1400" dirty="0">
                <a:solidFill>
                  <a:schemeClr val="tx2"/>
                </a:solidFill>
              </a:rPr>
              <a:t>, </a:t>
            </a:r>
            <a:r>
              <a:rPr lang="en-US" sz="1400" dirty="0" err="1">
                <a:solidFill>
                  <a:schemeClr val="tx2"/>
                </a:solidFill>
              </a:rPr>
              <a:t>nyaéta</a:t>
            </a:r>
            <a:r>
              <a:rPr lang="en-US" sz="1400" dirty="0">
                <a:solidFill>
                  <a:schemeClr val="tx2"/>
                </a:solidFill>
              </a:rPr>
              <a:t> </a:t>
            </a:r>
            <a:r>
              <a:rPr lang="en-US" sz="1400" i="1" dirty="0" err="1">
                <a:solidFill>
                  <a:schemeClr val="tx2"/>
                </a:solidFill>
              </a:rPr>
              <a:t>guguritan</a:t>
            </a:r>
            <a:r>
              <a:rPr lang="en-US" sz="1400" dirty="0">
                <a:solidFill>
                  <a:schemeClr val="tx2"/>
                </a:solidFill>
              </a:rPr>
              <a:t> </a:t>
            </a:r>
            <a:r>
              <a:rPr lang="en-US" sz="1400" dirty="0" err="1">
                <a:solidFill>
                  <a:schemeClr val="tx2"/>
                </a:solidFill>
              </a:rPr>
              <a:t>jeung</a:t>
            </a:r>
            <a:r>
              <a:rPr lang="en-US" sz="1400" dirty="0">
                <a:solidFill>
                  <a:schemeClr val="tx2"/>
                </a:solidFill>
              </a:rPr>
              <a:t> </a:t>
            </a:r>
            <a:r>
              <a:rPr lang="en-US" sz="1400" i="1" dirty="0" err="1">
                <a:solidFill>
                  <a:schemeClr val="tx2"/>
                </a:solidFill>
              </a:rPr>
              <a:t>wawacan</a:t>
            </a:r>
            <a:endParaRPr lang="en-US" sz="1400" i="1" dirty="0">
              <a:solidFill>
                <a:schemeClr val="tx2"/>
              </a:solidFill>
            </a:endParaRPr>
          </a:p>
          <a:p>
            <a:pPr marL="45720" indent="0">
              <a:buNone/>
            </a:pPr>
            <a:r>
              <a:rPr lang="en-US" sz="1400" dirty="0">
                <a:solidFill>
                  <a:schemeClr val="tx2"/>
                </a:solidFill>
              </a:rPr>
              <a:t>	</a:t>
            </a:r>
            <a:r>
              <a:rPr lang="en-US" sz="1400" b="1" i="1" dirty="0" err="1">
                <a:solidFill>
                  <a:schemeClr val="tx2"/>
                </a:solidFill>
              </a:rPr>
              <a:t>Guguritan</a:t>
            </a:r>
            <a:r>
              <a:rPr lang="en-US" sz="1400" dirty="0">
                <a:solidFill>
                  <a:schemeClr val="tx2"/>
                </a:solidFill>
              </a:rPr>
              <a:t>: </a:t>
            </a:r>
            <a:r>
              <a:rPr lang="en-US" sz="1400" dirty="0" err="1">
                <a:solidFill>
                  <a:schemeClr val="tx2"/>
                </a:solidFill>
              </a:rPr>
              <a:t>wangunan</a:t>
            </a:r>
            <a:r>
              <a:rPr lang="en-US" sz="1400" dirty="0">
                <a:solidFill>
                  <a:schemeClr val="tx2"/>
                </a:solidFill>
              </a:rPr>
              <a:t> </a:t>
            </a:r>
            <a:r>
              <a:rPr lang="en-US" sz="1400" dirty="0" err="1">
                <a:solidFill>
                  <a:schemeClr val="tx2"/>
                </a:solidFill>
              </a:rPr>
              <a:t>dangding</a:t>
            </a:r>
            <a:r>
              <a:rPr lang="en-US" sz="1400" dirty="0">
                <a:solidFill>
                  <a:schemeClr val="tx2"/>
                </a:solidFill>
              </a:rPr>
              <a:t> </a:t>
            </a:r>
            <a:r>
              <a:rPr lang="en-US" sz="1400" dirty="0" err="1">
                <a:solidFill>
                  <a:schemeClr val="tx2"/>
                </a:solidFill>
              </a:rPr>
              <a:t>minangka</a:t>
            </a:r>
            <a:r>
              <a:rPr lang="en-US" sz="1400" dirty="0">
                <a:solidFill>
                  <a:schemeClr val="tx2"/>
                </a:solidFill>
              </a:rPr>
              <a:t> </a:t>
            </a:r>
            <a:r>
              <a:rPr lang="en-US" sz="1400" dirty="0" err="1">
                <a:solidFill>
                  <a:schemeClr val="tx2"/>
                </a:solidFill>
              </a:rPr>
              <a:t>kekedalan</a:t>
            </a:r>
            <a:endParaRPr lang="en-US" sz="1400" dirty="0">
              <a:solidFill>
                <a:schemeClr val="tx2"/>
              </a:solidFill>
            </a:endParaRPr>
          </a:p>
          <a:p>
            <a:pPr marL="45720" indent="0">
              <a:buNone/>
            </a:pPr>
            <a:r>
              <a:rPr lang="en-US" sz="1400" dirty="0">
                <a:solidFill>
                  <a:schemeClr val="tx2"/>
                </a:solidFill>
              </a:rPr>
              <a:t>	</a:t>
            </a:r>
            <a:r>
              <a:rPr lang="en-US" sz="1400" dirty="0" err="1">
                <a:solidFill>
                  <a:schemeClr val="tx2"/>
                </a:solidFill>
              </a:rPr>
              <a:t>haté</a:t>
            </a:r>
            <a:r>
              <a:rPr lang="en-US" sz="1400" dirty="0">
                <a:solidFill>
                  <a:schemeClr val="tx2"/>
                </a:solidFill>
              </a:rPr>
              <a:t> </a:t>
            </a:r>
            <a:r>
              <a:rPr lang="en-US" sz="1400" dirty="0" err="1">
                <a:solidFill>
                  <a:schemeClr val="tx2"/>
                </a:solidFill>
              </a:rPr>
              <a:t>jeung</a:t>
            </a:r>
            <a:r>
              <a:rPr lang="en-US" sz="1400" dirty="0">
                <a:solidFill>
                  <a:schemeClr val="tx2"/>
                </a:solidFill>
              </a:rPr>
              <a:t> </a:t>
            </a:r>
            <a:r>
              <a:rPr lang="en-US" sz="1400" dirty="0" err="1">
                <a:solidFill>
                  <a:schemeClr val="tx2"/>
                </a:solidFill>
              </a:rPr>
              <a:t>buah</a:t>
            </a:r>
            <a:r>
              <a:rPr lang="en-US" sz="1400" dirty="0">
                <a:solidFill>
                  <a:schemeClr val="tx2"/>
                </a:solidFill>
              </a:rPr>
              <a:t> </a:t>
            </a:r>
            <a:r>
              <a:rPr lang="en-US" sz="1400" dirty="0" err="1">
                <a:solidFill>
                  <a:schemeClr val="tx2"/>
                </a:solidFill>
              </a:rPr>
              <a:t>pikiran</a:t>
            </a:r>
            <a:r>
              <a:rPr lang="en-US" sz="1400" dirty="0">
                <a:solidFill>
                  <a:schemeClr val="tx2"/>
                </a:solidFill>
              </a:rPr>
              <a:t> </a:t>
            </a:r>
            <a:r>
              <a:rPr lang="en-US" sz="1400" dirty="0" err="1">
                <a:solidFill>
                  <a:schemeClr val="tx2"/>
                </a:solidFill>
              </a:rPr>
              <a:t>anu</a:t>
            </a:r>
            <a:r>
              <a:rPr lang="en-US" sz="1400" dirty="0">
                <a:solidFill>
                  <a:schemeClr val="tx2"/>
                </a:solidFill>
              </a:rPr>
              <a:t> </a:t>
            </a:r>
            <a:r>
              <a:rPr lang="en-US" sz="1400" dirty="0" err="1">
                <a:solidFill>
                  <a:schemeClr val="tx2"/>
                </a:solidFill>
              </a:rPr>
              <a:t>ditulis</a:t>
            </a:r>
            <a:r>
              <a:rPr lang="en-US" sz="1400" dirty="0">
                <a:solidFill>
                  <a:schemeClr val="tx2"/>
                </a:solidFill>
              </a:rPr>
              <a:t> </a:t>
            </a:r>
            <a:r>
              <a:rPr lang="en-US" sz="1400" dirty="0" err="1">
                <a:solidFill>
                  <a:schemeClr val="tx2"/>
                </a:solidFill>
              </a:rPr>
              <a:t>kalawan</a:t>
            </a:r>
            <a:r>
              <a:rPr lang="en-US" sz="1400" dirty="0">
                <a:solidFill>
                  <a:schemeClr val="tx2"/>
                </a:solidFill>
              </a:rPr>
              <a:t> </a:t>
            </a:r>
            <a:r>
              <a:rPr lang="en-US" sz="1400" dirty="0" err="1">
                <a:solidFill>
                  <a:schemeClr val="tx2"/>
                </a:solidFill>
              </a:rPr>
              <a:t>liris</a:t>
            </a:r>
            <a:endParaRPr lang="en-US" sz="1400" dirty="0">
              <a:solidFill>
                <a:schemeClr val="tx2"/>
              </a:solidFill>
            </a:endParaRPr>
          </a:p>
          <a:p>
            <a:pPr marL="45720" indent="0">
              <a:buNone/>
            </a:pPr>
            <a:r>
              <a:rPr lang="en-US" sz="1400" dirty="0">
                <a:solidFill>
                  <a:schemeClr val="tx2"/>
                </a:solidFill>
              </a:rPr>
              <a:t>	</a:t>
            </a:r>
            <a:r>
              <a:rPr lang="en-US" sz="1400" dirty="0" err="1">
                <a:solidFill>
                  <a:schemeClr val="tx2"/>
                </a:solidFill>
              </a:rPr>
              <a:t>ekspresif</a:t>
            </a:r>
            <a:r>
              <a:rPr lang="en-US" sz="1400" dirty="0">
                <a:solidFill>
                  <a:schemeClr val="tx2"/>
                </a:solidFill>
              </a:rPr>
              <a:t>.</a:t>
            </a:r>
          </a:p>
          <a:p>
            <a:pPr marL="45720" indent="0">
              <a:buNone/>
            </a:pPr>
            <a:r>
              <a:rPr lang="en-US" sz="1400" dirty="0">
                <a:solidFill>
                  <a:schemeClr val="tx2"/>
                </a:solidFill>
              </a:rPr>
              <a:t>	</a:t>
            </a:r>
            <a:r>
              <a:rPr lang="en-US" sz="1400" b="1" i="1" dirty="0" err="1">
                <a:solidFill>
                  <a:schemeClr val="tx2"/>
                </a:solidFill>
              </a:rPr>
              <a:t>Wawacan</a:t>
            </a:r>
            <a:r>
              <a:rPr lang="en-US" sz="1400" dirty="0">
                <a:solidFill>
                  <a:schemeClr val="tx2"/>
                </a:solidFill>
              </a:rPr>
              <a:t>: </a:t>
            </a:r>
            <a:r>
              <a:rPr lang="en-US" sz="1400" dirty="0" err="1">
                <a:solidFill>
                  <a:schemeClr val="tx2"/>
                </a:solidFill>
              </a:rPr>
              <a:t>wangunan</a:t>
            </a:r>
            <a:r>
              <a:rPr lang="en-US" sz="1400" dirty="0">
                <a:solidFill>
                  <a:schemeClr val="tx2"/>
                </a:solidFill>
              </a:rPr>
              <a:t> </a:t>
            </a:r>
            <a:r>
              <a:rPr lang="en-US" sz="1400" dirty="0" err="1">
                <a:solidFill>
                  <a:schemeClr val="tx2"/>
                </a:solidFill>
              </a:rPr>
              <a:t>dangding</a:t>
            </a:r>
            <a:r>
              <a:rPr lang="en-US" sz="1400" dirty="0">
                <a:solidFill>
                  <a:schemeClr val="tx2"/>
                </a:solidFill>
              </a:rPr>
              <a:t> </a:t>
            </a:r>
            <a:r>
              <a:rPr lang="en-US" sz="1400" dirty="0" err="1">
                <a:solidFill>
                  <a:schemeClr val="tx2"/>
                </a:solidFill>
              </a:rPr>
              <a:t>mangrupa</a:t>
            </a:r>
            <a:r>
              <a:rPr lang="en-US" sz="1400" dirty="0">
                <a:solidFill>
                  <a:schemeClr val="tx2"/>
                </a:solidFill>
              </a:rPr>
              <a:t> </a:t>
            </a:r>
            <a:r>
              <a:rPr lang="en-US" sz="1400" dirty="0" err="1">
                <a:solidFill>
                  <a:schemeClr val="tx2"/>
                </a:solidFill>
              </a:rPr>
              <a:t>carita</a:t>
            </a:r>
            <a:endParaRPr lang="en-US" sz="1400" dirty="0">
              <a:solidFill>
                <a:schemeClr val="tx2"/>
              </a:solidFill>
            </a:endParaRPr>
          </a:p>
          <a:p>
            <a:pPr marL="45720" indent="0">
              <a:buNone/>
            </a:pPr>
            <a:r>
              <a:rPr lang="en-US" sz="1400" dirty="0">
                <a:solidFill>
                  <a:schemeClr val="tx2"/>
                </a:solidFill>
              </a:rPr>
              <a:t>	</a:t>
            </a:r>
            <a:r>
              <a:rPr lang="en-US" sz="1400" dirty="0" err="1">
                <a:solidFill>
                  <a:schemeClr val="tx2"/>
                </a:solidFill>
              </a:rPr>
              <a:t>panjang</a:t>
            </a:r>
            <a:r>
              <a:rPr lang="en-US" sz="1400" dirty="0">
                <a:solidFill>
                  <a:schemeClr val="tx2"/>
                </a:solidFill>
              </a:rPr>
              <a:t>, </a:t>
            </a:r>
            <a:r>
              <a:rPr lang="en-US" sz="1400" dirty="0" err="1">
                <a:solidFill>
                  <a:schemeClr val="tx2"/>
                </a:solidFill>
              </a:rPr>
              <a:t>mibanda</a:t>
            </a:r>
            <a:r>
              <a:rPr lang="en-US" sz="1400" dirty="0">
                <a:solidFill>
                  <a:schemeClr val="tx2"/>
                </a:solidFill>
              </a:rPr>
              <a:t> </a:t>
            </a:r>
            <a:r>
              <a:rPr lang="en-US" sz="1400" dirty="0" err="1">
                <a:solidFill>
                  <a:schemeClr val="tx2"/>
                </a:solidFill>
              </a:rPr>
              <a:t>tokoh</a:t>
            </a:r>
            <a:r>
              <a:rPr lang="en-US" sz="1400" dirty="0">
                <a:solidFill>
                  <a:schemeClr val="tx2"/>
                </a:solidFill>
              </a:rPr>
              <a:t>, setting, </a:t>
            </a:r>
            <a:r>
              <a:rPr lang="en-US" sz="1400" dirty="0" err="1">
                <a:solidFill>
                  <a:schemeClr val="tx2"/>
                </a:solidFill>
              </a:rPr>
              <a:t>konflik</a:t>
            </a:r>
            <a:r>
              <a:rPr lang="en-US" sz="1400" dirty="0">
                <a:solidFill>
                  <a:schemeClr val="tx2"/>
                </a:solidFill>
              </a:rPr>
              <a:t>, </a:t>
            </a:r>
            <a:r>
              <a:rPr lang="en-US" sz="1400" dirty="0" err="1">
                <a:solidFill>
                  <a:schemeClr val="tx2"/>
                </a:solidFill>
              </a:rPr>
              <a:t>alur</a:t>
            </a:r>
            <a:r>
              <a:rPr lang="en-US" sz="1400" dirty="0">
                <a:solidFill>
                  <a:schemeClr val="tx2"/>
                </a:solidFill>
              </a:rPr>
              <a:t>; </a:t>
            </a:r>
            <a:r>
              <a:rPr lang="en-US" sz="1400" dirty="0" err="1">
                <a:solidFill>
                  <a:schemeClr val="tx2"/>
                </a:solidFill>
              </a:rPr>
              <a:t>aya</a:t>
            </a:r>
            <a:r>
              <a:rPr lang="en-US" sz="1400" dirty="0">
                <a:solidFill>
                  <a:schemeClr val="tx2"/>
                </a:solidFill>
              </a:rPr>
              <a:t> </a:t>
            </a:r>
            <a:r>
              <a:rPr lang="en-US" sz="1400" dirty="0" err="1">
                <a:solidFill>
                  <a:schemeClr val="tx2"/>
                </a:solidFill>
              </a:rPr>
              <a:t>ogé</a:t>
            </a:r>
            <a:endParaRPr lang="en-US" sz="1400" dirty="0">
              <a:solidFill>
                <a:schemeClr val="tx2"/>
              </a:solidFill>
            </a:endParaRPr>
          </a:p>
          <a:p>
            <a:pPr marL="45720" indent="0">
              <a:buNone/>
            </a:pPr>
            <a:r>
              <a:rPr lang="en-US" sz="1400" dirty="0">
                <a:solidFill>
                  <a:schemeClr val="tx2"/>
                </a:solidFill>
              </a:rPr>
              <a:t>	</a:t>
            </a:r>
            <a:r>
              <a:rPr lang="en-US" sz="1400" dirty="0" err="1">
                <a:solidFill>
                  <a:schemeClr val="tx2"/>
                </a:solidFill>
              </a:rPr>
              <a:t>anu</a:t>
            </a:r>
            <a:r>
              <a:rPr lang="en-US" sz="1400" dirty="0">
                <a:solidFill>
                  <a:schemeClr val="tx2"/>
                </a:solidFill>
              </a:rPr>
              <a:t> </a:t>
            </a:r>
            <a:r>
              <a:rPr lang="en-US" sz="1400" dirty="0" err="1">
                <a:solidFill>
                  <a:schemeClr val="tx2"/>
                </a:solidFill>
              </a:rPr>
              <a:t>mangrupa</a:t>
            </a:r>
            <a:r>
              <a:rPr lang="en-US" sz="1400" dirty="0">
                <a:solidFill>
                  <a:schemeClr val="tx2"/>
                </a:solidFill>
              </a:rPr>
              <a:t> </a:t>
            </a:r>
            <a:r>
              <a:rPr lang="en-US" sz="1400" dirty="0" err="1">
                <a:solidFill>
                  <a:schemeClr val="tx2"/>
                </a:solidFill>
              </a:rPr>
              <a:t>dadaran</a:t>
            </a:r>
            <a:r>
              <a:rPr lang="en-US" sz="1400" dirty="0">
                <a:solidFill>
                  <a:schemeClr val="tx2"/>
                </a:solidFill>
              </a:rPr>
              <a:t> </a:t>
            </a:r>
            <a:r>
              <a:rPr lang="en-US" sz="1400" dirty="0" err="1">
                <a:solidFill>
                  <a:schemeClr val="tx2"/>
                </a:solidFill>
              </a:rPr>
              <a:t>hiji</a:t>
            </a:r>
            <a:r>
              <a:rPr lang="en-US" sz="1400" dirty="0">
                <a:solidFill>
                  <a:schemeClr val="tx2"/>
                </a:solidFill>
              </a:rPr>
              <a:t> </a:t>
            </a:r>
            <a:r>
              <a:rPr lang="en-US" sz="1400" dirty="0" err="1">
                <a:solidFill>
                  <a:schemeClr val="tx2"/>
                </a:solidFill>
              </a:rPr>
              <a:t>hal</a:t>
            </a:r>
            <a:endParaRPr lang="en-US" sz="1400" dirty="0">
              <a:solidFill>
                <a:schemeClr val="tx2"/>
              </a:solidFill>
            </a:endParaRPr>
          </a:p>
          <a:p>
            <a:r>
              <a:rPr lang="en-US" sz="1400" b="1" dirty="0" err="1">
                <a:solidFill>
                  <a:schemeClr val="tx2"/>
                </a:solidFill>
              </a:rPr>
              <a:t>Tembang</a:t>
            </a:r>
            <a:r>
              <a:rPr lang="en-US" sz="1400" b="1" dirty="0">
                <a:solidFill>
                  <a:schemeClr val="tx2"/>
                </a:solidFill>
              </a:rPr>
              <a:t>:</a:t>
            </a:r>
            <a:r>
              <a:rPr lang="en-US" sz="1400" dirty="0">
                <a:solidFill>
                  <a:schemeClr val="tx2"/>
                </a:solidFill>
              </a:rPr>
              <a:t> </a:t>
            </a:r>
            <a:r>
              <a:rPr lang="en-US" sz="1400" dirty="0" err="1">
                <a:solidFill>
                  <a:schemeClr val="tx2"/>
                </a:solidFill>
              </a:rPr>
              <a:t>dangding</a:t>
            </a:r>
            <a:r>
              <a:rPr lang="en-US" sz="1400" dirty="0">
                <a:solidFill>
                  <a:schemeClr val="tx2"/>
                </a:solidFill>
              </a:rPr>
              <a:t> nu </a:t>
            </a:r>
            <a:r>
              <a:rPr lang="en-US" sz="1400" dirty="0" err="1">
                <a:solidFill>
                  <a:schemeClr val="tx2"/>
                </a:solidFill>
              </a:rPr>
              <a:t>dihaleuangkeun</a:t>
            </a:r>
            <a:r>
              <a:rPr lang="en-US" sz="1400" dirty="0">
                <a:solidFill>
                  <a:schemeClr val="tx2"/>
                </a:solidFill>
              </a:rPr>
              <a:t> </a:t>
            </a:r>
            <a:r>
              <a:rPr lang="en-US" sz="1400" dirty="0" err="1">
                <a:solidFill>
                  <a:schemeClr val="tx2"/>
                </a:solidFill>
              </a:rPr>
              <a:t>atawa</a:t>
            </a:r>
            <a:r>
              <a:rPr lang="en-US" sz="1400" dirty="0">
                <a:solidFill>
                  <a:schemeClr val="tx2"/>
                </a:solidFill>
              </a:rPr>
              <a:t> </a:t>
            </a:r>
            <a:r>
              <a:rPr lang="en-US" sz="1400" dirty="0" err="1">
                <a:solidFill>
                  <a:schemeClr val="tx2"/>
                </a:solidFill>
              </a:rPr>
              <a:t>dilagukeun</a:t>
            </a:r>
            <a:endParaRPr lang="en-US" sz="1400" dirty="0">
              <a:solidFill>
                <a:schemeClr val="tx2"/>
              </a:solidFill>
            </a:endParaRPr>
          </a:p>
          <a:p>
            <a:pPr marL="45720" indent="0">
              <a:buNone/>
            </a:pPr>
            <a:endParaRPr lang="en-US" sz="1400" dirty="0">
              <a:solidFill>
                <a:schemeClr val="tx2"/>
              </a:solidFill>
            </a:endParaRPr>
          </a:p>
          <a:p>
            <a:pPr marL="45720" indent="0" algn="r">
              <a:buNone/>
            </a:pPr>
            <a:r>
              <a:rPr lang="en-US" sz="1400" dirty="0">
                <a:solidFill>
                  <a:schemeClr val="tx2"/>
                </a:solidFill>
              </a:rPr>
              <a:t>(</a:t>
            </a:r>
            <a:r>
              <a:rPr lang="en-US" sz="1400" dirty="0" err="1">
                <a:solidFill>
                  <a:schemeClr val="tx2"/>
                </a:solidFill>
              </a:rPr>
              <a:t>Satjadibrata</a:t>
            </a:r>
            <a:r>
              <a:rPr lang="en-US" sz="1400" dirty="0">
                <a:solidFill>
                  <a:schemeClr val="tx2"/>
                </a:solidFill>
              </a:rPr>
              <a:t>, </a:t>
            </a:r>
            <a:r>
              <a:rPr lang="en-US" sz="1400" i="1" dirty="0" err="1">
                <a:solidFill>
                  <a:schemeClr val="tx2"/>
                </a:solidFill>
              </a:rPr>
              <a:t>Rasiah</a:t>
            </a:r>
            <a:r>
              <a:rPr lang="en-US" sz="1400" i="1" dirty="0">
                <a:solidFill>
                  <a:schemeClr val="tx2"/>
                </a:solidFill>
              </a:rPr>
              <a:t> </a:t>
            </a:r>
            <a:r>
              <a:rPr lang="en-US" sz="1400" i="1" dirty="0" err="1">
                <a:solidFill>
                  <a:schemeClr val="tx2"/>
                </a:solidFill>
              </a:rPr>
              <a:t>Tembang</a:t>
            </a:r>
            <a:r>
              <a:rPr lang="en-US" sz="1400" i="1" dirty="0">
                <a:solidFill>
                  <a:schemeClr val="tx2"/>
                </a:solidFill>
              </a:rPr>
              <a:t> </a:t>
            </a:r>
            <a:r>
              <a:rPr lang="en-US" sz="1400" i="1" dirty="0" err="1">
                <a:solidFill>
                  <a:schemeClr val="tx2"/>
                </a:solidFill>
              </a:rPr>
              <a:t>Sunda</a:t>
            </a:r>
            <a:r>
              <a:rPr lang="en-US" sz="1400" dirty="0">
                <a:solidFill>
                  <a:schemeClr val="tx2"/>
                </a:solidFill>
              </a:rPr>
              <a:t>, 1953, </a:t>
            </a:r>
            <a:r>
              <a:rPr lang="en-US" sz="1400" dirty="0" err="1">
                <a:solidFill>
                  <a:schemeClr val="tx2"/>
                </a:solidFill>
              </a:rPr>
              <a:t>hlm</a:t>
            </a:r>
            <a:r>
              <a:rPr lang="en-US" sz="1400" dirty="0">
                <a:solidFill>
                  <a:schemeClr val="tx2"/>
                </a:solidFill>
              </a:rPr>
              <a:t>. 10)</a:t>
            </a:r>
          </a:p>
          <a:p>
            <a:endParaRPr lang="en-US" sz="1400" dirty="0">
              <a:solidFill>
                <a:schemeClr val="tx2"/>
              </a:solidFill>
            </a:endParaRPr>
          </a:p>
          <a:p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066800" y="5867400"/>
            <a:ext cx="609600" cy="6096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7229724" y="3278164"/>
            <a:ext cx="1143000" cy="11430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566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487BC-9E40-FD32-D46F-D4F9DCE9F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0" y="857071"/>
            <a:ext cx="2743200" cy="1709738"/>
          </a:xfrm>
        </p:spPr>
        <p:txBody>
          <a:bodyPr>
            <a:noAutofit/>
          </a:bodyPr>
          <a:lstStyle/>
          <a:p>
            <a:r>
              <a:rPr lang="en-US" sz="4400" dirty="0">
                <a:latin typeface="Franklin Gothic Book" panose="020B0503020102020204" pitchFamily="34" charset="0"/>
              </a:rPr>
              <a:t>PUPUH CEUK PAKAR</a:t>
            </a:r>
            <a:endParaRPr lang="en-ID" sz="4400" dirty="0">
              <a:latin typeface="Franklin Gothic Book" panose="020B0503020102020204" pitchFamily="34" charset="0"/>
            </a:endParaRPr>
          </a:p>
        </p:txBody>
      </p:sp>
      <p:pic>
        <p:nvPicPr>
          <p:cNvPr id="7" name="Content Placeholder 6" descr="Pupuh">
            <a:extLst>
              <a:ext uri="{FF2B5EF4-FFF2-40B4-BE49-F238E27FC236}">
                <a16:creationId xmlns:a16="http://schemas.microsoft.com/office/drawing/2014/main" id="{1CC15FB2-9C08-77E8-AD59-E6D406ADD7BE}"/>
              </a:ext>
            </a:extLst>
          </p:cNvPr>
          <p:cNvPicPr>
            <a:picLocks noGrp="1" noChangeAspect="1"/>
          </p:cNvPicPr>
          <p:nvPr isPhoto="1">
            <p:ph idx="1"/>
          </p:nvPr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57162"/>
            <a:ext cx="5029200" cy="662178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567A69E-4EFC-74A3-762E-56DC9438BD02}"/>
              </a:ext>
            </a:extLst>
          </p:cNvPr>
          <p:cNvSpPr txBox="1"/>
          <p:nvPr/>
        </p:nvSpPr>
        <p:spPr>
          <a:xfrm>
            <a:off x="5715000" y="4800600"/>
            <a:ext cx="2971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Tina </a:t>
            </a:r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b="1" i="1" dirty="0"/>
              <a:t>Nu </a:t>
            </a:r>
            <a:r>
              <a:rPr lang="en-US" b="1" i="1" dirty="0" err="1"/>
              <a:t>Sarimbag</a:t>
            </a:r>
            <a:r>
              <a:rPr lang="en-US" b="1" i="1" dirty="0"/>
              <a:t> &amp; </a:t>
            </a:r>
            <a:r>
              <a:rPr lang="en-US" b="1" i="1" dirty="0" err="1"/>
              <a:t>Unak-anik</a:t>
            </a:r>
            <a:r>
              <a:rPr lang="en-US" b="1" i="1" dirty="0"/>
              <a:t> </a:t>
            </a:r>
            <a:r>
              <a:rPr lang="en-US" b="1" i="1" dirty="0" err="1"/>
              <a:t>dina</a:t>
            </a:r>
            <a:r>
              <a:rPr lang="en-US" b="1" i="1" dirty="0"/>
              <a:t> </a:t>
            </a:r>
            <a:r>
              <a:rPr lang="en-US" b="1" i="1" dirty="0" err="1"/>
              <a:t>Tembang</a:t>
            </a:r>
            <a:r>
              <a:rPr lang="en-US" b="1" i="1" dirty="0"/>
              <a:t> Sunda</a:t>
            </a:r>
            <a:r>
              <a:rPr lang="en-US" dirty="0"/>
              <a:t> (</a:t>
            </a:r>
            <a:r>
              <a:rPr lang="en-US" dirty="0" err="1"/>
              <a:t>Apung</a:t>
            </a:r>
            <a:r>
              <a:rPr lang="en-US" dirty="0"/>
              <a:t> SW, PSTSC-YPK, 2006: 32)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860008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790700" y="1763486"/>
            <a:ext cx="1219200" cy="6096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 Diagonal Corner Rectangle 4"/>
          <p:cNvSpPr/>
          <p:nvPr/>
        </p:nvSpPr>
        <p:spPr>
          <a:xfrm>
            <a:off x="357414" y="2488746"/>
            <a:ext cx="1447800" cy="609600"/>
          </a:xfrm>
          <a:prstGeom prst="round2Diag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Diagonal Corner Rectangle 5"/>
          <p:cNvSpPr/>
          <p:nvPr/>
        </p:nvSpPr>
        <p:spPr>
          <a:xfrm flipH="1">
            <a:off x="3068864" y="2457450"/>
            <a:ext cx="1447800" cy="609600"/>
          </a:xfrm>
          <a:prstGeom prst="round2Diag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524000" y="3038701"/>
            <a:ext cx="1752600" cy="914400"/>
          </a:xfrm>
          <a:prstGeom prst="ellips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805214" y="685800"/>
            <a:ext cx="1166586" cy="6858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wn Arrow 9"/>
          <p:cNvSpPr/>
          <p:nvPr/>
        </p:nvSpPr>
        <p:spPr>
          <a:xfrm>
            <a:off x="2209800" y="1371600"/>
            <a:ext cx="381000" cy="381000"/>
          </a:xfrm>
          <a:prstGeom prst="downArrow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Bent-Up Arrow 10"/>
          <p:cNvSpPr/>
          <p:nvPr/>
        </p:nvSpPr>
        <p:spPr>
          <a:xfrm rot="5400000">
            <a:off x="2743200" y="2373086"/>
            <a:ext cx="266700" cy="370114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Bent-Up Arrow 11"/>
          <p:cNvSpPr/>
          <p:nvPr/>
        </p:nvSpPr>
        <p:spPr>
          <a:xfrm rot="16200000" flipH="1">
            <a:off x="1862365" y="2322740"/>
            <a:ext cx="297089" cy="440418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Bent-Up Arrow 12"/>
          <p:cNvSpPr/>
          <p:nvPr/>
        </p:nvSpPr>
        <p:spPr>
          <a:xfrm rot="5400000">
            <a:off x="1073035" y="3106624"/>
            <a:ext cx="473756" cy="45720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Bent-Up Arrow 13"/>
          <p:cNvSpPr/>
          <p:nvPr/>
        </p:nvSpPr>
        <p:spPr>
          <a:xfrm rot="16200000" flipH="1">
            <a:off x="3395209" y="3136106"/>
            <a:ext cx="474436" cy="397555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943399" y="771017"/>
            <a:ext cx="9138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  <a:latin typeface="Californian FB" panose="0207040306080B030204" pitchFamily="18" charset="0"/>
              </a:rPr>
              <a:t>Pupuh</a:t>
            </a:r>
            <a:endParaRPr lang="en-US" sz="2000" dirty="0">
              <a:solidFill>
                <a:srgbClr val="FF0000"/>
              </a:solidFill>
              <a:latin typeface="Californian FB" panose="0207040306080B0302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99684" y="1883620"/>
            <a:ext cx="11945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chemeClr val="bg1"/>
                </a:solidFill>
                <a:latin typeface="Californian FB" panose="0207040306080B030204" pitchFamily="18" charset="0"/>
              </a:rPr>
              <a:t>Dangding</a:t>
            </a:r>
            <a:endParaRPr lang="en-US" sz="2000" dirty="0">
              <a:solidFill>
                <a:schemeClr val="bg1"/>
              </a:solidFill>
              <a:latin typeface="Californian FB" panose="0207040306080B0302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47165" y="2542949"/>
            <a:ext cx="12682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Californian FB" panose="0207040306080B030204" pitchFamily="18" charset="0"/>
              </a:rPr>
              <a:t>Guguritan</a:t>
            </a:r>
            <a:endParaRPr lang="en-US" sz="2000" dirty="0">
              <a:solidFill>
                <a:schemeClr val="accent5">
                  <a:lumMod val="75000"/>
                </a:schemeClr>
              </a:solidFill>
              <a:latin typeface="Californian FB" panose="0207040306080B0302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198178" y="2608880"/>
            <a:ext cx="12538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chemeClr val="accent4">
                    <a:lumMod val="50000"/>
                  </a:schemeClr>
                </a:solidFill>
                <a:latin typeface="Californian FB" panose="0207040306080B030204" pitchFamily="18" charset="0"/>
              </a:rPr>
              <a:t>Wawacan</a:t>
            </a:r>
            <a:endParaRPr lang="en-US" sz="2000" dirty="0">
              <a:solidFill>
                <a:schemeClr val="accent4">
                  <a:lumMod val="50000"/>
                </a:schemeClr>
              </a:solidFill>
              <a:latin typeface="Californian FB" panose="0207040306080B0302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834463" y="3311235"/>
            <a:ext cx="12398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chemeClr val="bg1"/>
                </a:solidFill>
              </a:rPr>
              <a:t>Tembang</a:t>
            </a:r>
            <a:endParaRPr lang="en-US" sz="2000" dirty="0">
              <a:solidFill>
                <a:schemeClr val="bg1"/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3074354" y="1028700"/>
            <a:ext cx="71841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831205" y="844034"/>
            <a:ext cx="4087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Book Antiqua" panose="02040602050305030304" pitchFamily="18" charset="0"/>
              </a:rPr>
              <a:t>Aturan</a:t>
            </a:r>
            <a:r>
              <a:rPr lang="en-US" dirty="0">
                <a:latin typeface="Book Antiqua" panose="02040602050305030304" pitchFamily="18" charset="0"/>
              </a:rPr>
              <a:t> </a:t>
            </a:r>
            <a:r>
              <a:rPr lang="en-US" dirty="0" err="1">
                <a:latin typeface="Book Antiqua" panose="02040602050305030304" pitchFamily="18" charset="0"/>
              </a:rPr>
              <a:t>pikeun</a:t>
            </a:r>
            <a:r>
              <a:rPr lang="en-US" dirty="0">
                <a:latin typeface="Book Antiqua" panose="02040602050305030304" pitchFamily="18" charset="0"/>
              </a:rPr>
              <a:t> </a:t>
            </a:r>
            <a:r>
              <a:rPr lang="en-US" dirty="0" err="1">
                <a:latin typeface="Book Antiqua" panose="02040602050305030304" pitchFamily="18" charset="0"/>
              </a:rPr>
              <a:t>nyieun</a:t>
            </a:r>
            <a:r>
              <a:rPr lang="en-US" dirty="0">
                <a:latin typeface="Book Antiqua" panose="02040602050305030304" pitchFamily="18" charset="0"/>
              </a:rPr>
              <a:t> </a:t>
            </a:r>
            <a:r>
              <a:rPr lang="en-US" dirty="0" err="1">
                <a:latin typeface="Book Antiqua" panose="02040602050305030304" pitchFamily="18" charset="0"/>
              </a:rPr>
              <a:t>puisi</a:t>
            </a:r>
            <a:r>
              <a:rPr lang="en-US" dirty="0">
                <a:latin typeface="Book Antiqua" panose="02040602050305030304" pitchFamily="18" charset="0"/>
              </a:rPr>
              <a:t> </a:t>
            </a:r>
            <a:r>
              <a:rPr lang="en-US" dirty="0" err="1">
                <a:latin typeface="Book Antiqua" panose="02040602050305030304" pitchFamily="18" charset="0"/>
              </a:rPr>
              <a:t>dangding</a:t>
            </a:r>
            <a:endParaRPr lang="en-US" dirty="0">
              <a:latin typeface="Book Antiqua" panose="02040602050305030304" pitchFamily="18" charset="0"/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3074354" y="1883620"/>
            <a:ext cx="71841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860234" y="1678997"/>
            <a:ext cx="4661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Book Antiqua" panose="02040602050305030304" pitchFamily="18" charset="0"/>
              </a:rPr>
              <a:t>Puisi</a:t>
            </a:r>
            <a:r>
              <a:rPr lang="en-US" dirty="0">
                <a:latin typeface="Book Antiqua" panose="02040602050305030304" pitchFamily="18" charset="0"/>
              </a:rPr>
              <a:t> Sunda anu </a:t>
            </a:r>
            <a:r>
              <a:rPr lang="en-US" dirty="0" err="1">
                <a:latin typeface="Book Antiqua" panose="02040602050305030304" pitchFamily="18" charset="0"/>
              </a:rPr>
              <a:t>ditulis</a:t>
            </a:r>
            <a:r>
              <a:rPr lang="en-US" dirty="0">
                <a:latin typeface="Book Antiqua" panose="02040602050305030304" pitchFamily="18" charset="0"/>
              </a:rPr>
              <a:t> make </a:t>
            </a:r>
            <a:r>
              <a:rPr lang="en-US" dirty="0" err="1">
                <a:latin typeface="Book Antiqua" panose="02040602050305030304" pitchFamily="18" charset="0"/>
              </a:rPr>
              <a:t>aturan</a:t>
            </a:r>
            <a:r>
              <a:rPr lang="en-US" dirty="0">
                <a:latin typeface="Book Antiqua" panose="02040602050305030304" pitchFamily="18" charset="0"/>
              </a:rPr>
              <a:t> </a:t>
            </a:r>
            <a:r>
              <a:rPr lang="en-US" dirty="0" err="1">
                <a:latin typeface="Book Antiqua" panose="02040602050305030304" pitchFamily="18" charset="0"/>
              </a:rPr>
              <a:t>pupuh</a:t>
            </a:r>
            <a:endParaRPr lang="en-US" dirty="0">
              <a:latin typeface="Book Antiqua" panose="02040602050305030304" pitchFamily="18" charset="0"/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4648200" y="276225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292112" y="2577584"/>
            <a:ext cx="37240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Book Antiqua" panose="02040602050305030304" pitchFamily="18" charset="0"/>
              </a:rPr>
              <a:t>Wangun</a:t>
            </a:r>
            <a:r>
              <a:rPr lang="en-US" dirty="0">
                <a:latin typeface="Book Antiqua" panose="02040602050305030304" pitchFamily="18" charset="0"/>
              </a:rPr>
              <a:t> </a:t>
            </a:r>
            <a:r>
              <a:rPr lang="en-US" dirty="0" err="1">
                <a:latin typeface="Book Antiqua" panose="02040602050305030304" pitchFamily="18" charset="0"/>
              </a:rPr>
              <a:t>Dangding</a:t>
            </a:r>
            <a:r>
              <a:rPr lang="en-US" dirty="0">
                <a:latin typeface="Book Antiqua" panose="02040602050305030304" pitchFamily="18" charset="0"/>
              </a:rPr>
              <a:t> nu </a:t>
            </a:r>
            <a:r>
              <a:rPr lang="en-US" dirty="0" err="1">
                <a:latin typeface="Book Antiqua" panose="02040602050305030304" pitchFamily="18" charset="0"/>
              </a:rPr>
              <a:t>ngandung</a:t>
            </a:r>
            <a:r>
              <a:rPr lang="en-US" dirty="0">
                <a:latin typeface="Book Antiqua" panose="02040602050305030304" pitchFamily="18" charset="0"/>
              </a:rPr>
              <a:t> </a:t>
            </a:r>
          </a:p>
          <a:p>
            <a:r>
              <a:rPr lang="en-US" dirty="0" err="1">
                <a:latin typeface="Book Antiqua" panose="02040602050305030304" pitchFamily="18" charset="0"/>
              </a:rPr>
              <a:t>lalakon</a:t>
            </a:r>
            <a:r>
              <a:rPr lang="en-US" dirty="0">
                <a:latin typeface="Book Antiqua" panose="02040602050305030304" pitchFamily="18" charset="0"/>
              </a:rPr>
              <a:t>; </a:t>
            </a:r>
            <a:r>
              <a:rPr lang="en-US" dirty="0" err="1">
                <a:latin typeface="Book Antiqua" panose="02040602050305030304" pitchFamily="18" charset="0"/>
              </a:rPr>
              <a:t>atawa</a:t>
            </a:r>
            <a:r>
              <a:rPr lang="en-US" dirty="0">
                <a:latin typeface="Book Antiqua" panose="02040602050305030304" pitchFamily="18" charset="0"/>
              </a:rPr>
              <a:t> </a:t>
            </a:r>
            <a:r>
              <a:rPr lang="en-US" dirty="0" err="1">
                <a:latin typeface="Book Antiqua" panose="02040602050305030304" pitchFamily="18" charset="0"/>
              </a:rPr>
              <a:t>dadaran</a:t>
            </a:r>
            <a:r>
              <a:rPr lang="en-US" dirty="0">
                <a:latin typeface="Book Antiqua" panose="02040602050305030304" pitchFamily="18" charset="0"/>
              </a:rPr>
              <a:t> </a:t>
            </a:r>
            <a:r>
              <a:rPr lang="en-US" dirty="0" err="1">
                <a:latin typeface="Book Antiqua" panose="02040602050305030304" pitchFamily="18" charset="0"/>
              </a:rPr>
              <a:t>ngeunaan</a:t>
            </a:r>
            <a:r>
              <a:rPr lang="en-US" dirty="0">
                <a:latin typeface="Book Antiqua" panose="02040602050305030304" pitchFamily="18" charset="0"/>
              </a:rPr>
              <a:t> </a:t>
            </a:r>
          </a:p>
          <a:p>
            <a:r>
              <a:rPr lang="en-US" dirty="0" err="1">
                <a:latin typeface="Book Antiqua" panose="02040602050305030304" pitchFamily="18" charset="0"/>
              </a:rPr>
              <a:t>hiji</a:t>
            </a:r>
            <a:r>
              <a:rPr lang="en-US" dirty="0">
                <a:latin typeface="Book Antiqua" panose="02040602050305030304" pitchFamily="18" charset="0"/>
              </a:rPr>
              <a:t> </a:t>
            </a:r>
            <a:r>
              <a:rPr lang="en-US" dirty="0" err="1">
                <a:latin typeface="Book Antiqua" panose="02040602050305030304" pitchFamily="18" charset="0"/>
              </a:rPr>
              <a:t>hal</a:t>
            </a:r>
            <a:endParaRPr lang="en-US" dirty="0">
              <a:latin typeface="Book Antiqua" panose="02040602050305030304" pitchFamily="18" charset="0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609600" y="3098346"/>
            <a:ext cx="0" cy="26166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609600" y="5715000"/>
            <a:ext cx="47171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081314" y="5530334"/>
            <a:ext cx="49840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Book Antiqua" panose="02040602050305030304" pitchFamily="18" charset="0"/>
              </a:rPr>
              <a:t>Wangun</a:t>
            </a:r>
            <a:r>
              <a:rPr lang="en-US" dirty="0">
                <a:latin typeface="Book Antiqua" panose="02040602050305030304" pitchFamily="18" charset="0"/>
              </a:rPr>
              <a:t> </a:t>
            </a:r>
            <a:r>
              <a:rPr lang="en-US" dirty="0" err="1">
                <a:latin typeface="Book Antiqua" panose="02040602050305030304" pitchFamily="18" charset="0"/>
              </a:rPr>
              <a:t>Dangding</a:t>
            </a:r>
            <a:r>
              <a:rPr lang="en-US" dirty="0">
                <a:latin typeface="Book Antiqua" panose="02040602050305030304" pitchFamily="18" charset="0"/>
              </a:rPr>
              <a:t> </a:t>
            </a:r>
          </a:p>
          <a:p>
            <a:r>
              <a:rPr lang="en-US" dirty="0" err="1">
                <a:latin typeface="Book Antiqua" panose="02040602050305030304" pitchFamily="18" charset="0"/>
              </a:rPr>
              <a:t>minangka</a:t>
            </a:r>
            <a:r>
              <a:rPr lang="en-US" dirty="0">
                <a:latin typeface="Book Antiqua" panose="02040602050305030304" pitchFamily="18" charset="0"/>
              </a:rPr>
              <a:t> </a:t>
            </a:r>
            <a:r>
              <a:rPr lang="en-US" dirty="0" err="1">
                <a:latin typeface="Book Antiqua" panose="02040602050305030304" pitchFamily="18" charset="0"/>
              </a:rPr>
              <a:t>ebrehan</a:t>
            </a:r>
            <a:r>
              <a:rPr lang="en-US" dirty="0">
                <a:latin typeface="Book Antiqua" panose="02040602050305030304" pitchFamily="18" charset="0"/>
              </a:rPr>
              <a:t> hate </a:t>
            </a:r>
            <a:r>
              <a:rPr lang="en-US" dirty="0" err="1">
                <a:latin typeface="Book Antiqua" panose="02040602050305030304" pitchFamily="18" charset="0"/>
              </a:rPr>
              <a:t>jeung</a:t>
            </a:r>
            <a:r>
              <a:rPr lang="en-US" dirty="0">
                <a:latin typeface="Book Antiqua" panose="02040602050305030304" pitchFamily="18" charset="0"/>
              </a:rPr>
              <a:t> </a:t>
            </a:r>
            <a:r>
              <a:rPr lang="en-US" dirty="0" err="1">
                <a:latin typeface="Book Antiqua" panose="02040602050305030304" pitchFamily="18" charset="0"/>
              </a:rPr>
              <a:t>pikir</a:t>
            </a:r>
            <a:r>
              <a:rPr lang="en-US" dirty="0">
                <a:latin typeface="Book Antiqua" panose="02040602050305030304" pitchFamily="18" charset="0"/>
              </a:rPr>
              <a:t> </a:t>
            </a:r>
            <a:r>
              <a:rPr lang="en-US" dirty="0" err="1">
                <a:latin typeface="Book Antiqua" panose="02040602050305030304" pitchFamily="18" charset="0"/>
              </a:rPr>
              <a:t>pangarang</a:t>
            </a:r>
            <a:r>
              <a:rPr lang="en-US" dirty="0">
                <a:latin typeface="Book Antiqua" panose="02040602050305030304" pitchFamily="18" charset="0"/>
              </a:rPr>
              <a:t> </a:t>
            </a:r>
          </a:p>
          <a:p>
            <a:r>
              <a:rPr lang="en-US" dirty="0">
                <a:latin typeface="Book Antiqua" panose="02040602050305030304" pitchFamily="18" charset="0"/>
              </a:rPr>
              <a:t>nu </a:t>
            </a:r>
            <a:r>
              <a:rPr lang="en-US" dirty="0" err="1">
                <a:latin typeface="Book Antiqua" panose="02040602050305030304" pitchFamily="18" charset="0"/>
              </a:rPr>
              <a:t>ditulis</a:t>
            </a:r>
            <a:r>
              <a:rPr lang="en-US" dirty="0">
                <a:latin typeface="Book Antiqua" panose="02040602050305030304" pitchFamily="18" charset="0"/>
              </a:rPr>
              <a:t> </a:t>
            </a:r>
            <a:r>
              <a:rPr lang="en-US" dirty="0" err="1">
                <a:latin typeface="Book Antiqua" panose="02040602050305030304" pitchFamily="18" charset="0"/>
              </a:rPr>
              <a:t>kalawan</a:t>
            </a:r>
            <a:r>
              <a:rPr lang="en-US" dirty="0">
                <a:latin typeface="Book Antiqua" panose="02040602050305030304" pitchFamily="18" charset="0"/>
              </a:rPr>
              <a:t> </a:t>
            </a:r>
            <a:r>
              <a:rPr lang="en-US" dirty="0" err="1">
                <a:latin typeface="Book Antiqua" panose="02040602050305030304" pitchFamily="18" charset="0"/>
              </a:rPr>
              <a:t>liris-ekspresif</a:t>
            </a:r>
            <a:endParaRPr lang="en-US" dirty="0">
              <a:latin typeface="Book Antiqua" panose="02040602050305030304" pitchFamily="18" charset="0"/>
            </a:endParaRPr>
          </a:p>
        </p:txBody>
      </p:sp>
      <p:cxnSp>
        <p:nvCxnSpPr>
          <p:cNvPr id="35" name="Straight Connector 34"/>
          <p:cNvCxnSpPr>
            <a:stCxn id="7" idx="4"/>
          </p:cNvCxnSpPr>
          <p:nvPr/>
        </p:nvCxnSpPr>
        <p:spPr>
          <a:xfrm>
            <a:off x="2400300" y="3953101"/>
            <a:ext cx="0" cy="4535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2396963" y="4406673"/>
            <a:ext cx="57483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3009900" y="4222007"/>
            <a:ext cx="26869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Book Antiqua" panose="02040602050305030304" pitchFamily="18" charset="0"/>
              </a:rPr>
              <a:t>Haleuang</a:t>
            </a:r>
            <a:r>
              <a:rPr lang="en-US" dirty="0">
                <a:latin typeface="Book Antiqua" panose="02040602050305030304" pitchFamily="18" charset="0"/>
              </a:rPr>
              <a:t> </a:t>
            </a:r>
            <a:r>
              <a:rPr lang="en-US" dirty="0" err="1">
                <a:latin typeface="Book Antiqua" panose="02040602050305030304" pitchFamily="18" charset="0"/>
              </a:rPr>
              <a:t>tina</a:t>
            </a:r>
            <a:r>
              <a:rPr lang="en-US" dirty="0">
                <a:latin typeface="Book Antiqua" panose="02040602050305030304" pitchFamily="18" charset="0"/>
              </a:rPr>
              <a:t> </a:t>
            </a:r>
            <a:r>
              <a:rPr lang="en-US" dirty="0" err="1">
                <a:latin typeface="Book Antiqua" panose="02040602050305030304" pitchFamily="18" charset="0"/>
              </a:rPr>
              <a:t>dangding</a:t>
            </a:r>
            <a:endParaRPr lang="en-US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8860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609600" y="1191986"/>
            <a:ext cx="914400" cy="5334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609600" y="1828800"/>
            <a:ext cx="914400" cy="5334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609600" y="2514600"/>
            <a:ext cx="914400" cy="5334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609600" y="3200400"/>
            <a:ext cx="914400" cy="533400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609600" y="3886200"/>
            <a:ext cx="914400" cy="5334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606715" y="5057837"/>
            <a:ext cx="914400" cy="53340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609600" y="5759575"/>
            <a:ext cx="914400" cy="533400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942407" y="1274020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I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78287" y="191083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II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14167" y="2596634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III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33403" y="3282434"/>
            <a:ext cx="402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>
                    <a:lumMod val="40000"/>
                    <a:lumOff val="60000"/>
                  </a:schemeClr>
                </a:solidFill>
              </a:rPr>
              <a:t>IV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4794" y="3968234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2578" y="5139871"/>
            <a:ext cx="402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VI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33403" y="5841609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VII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1676400" y="1458686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362200" y="1274020"/>
            <a:ext cx="5694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Book Antiqua" panose="02040602050305030304" pitchFamily="18" charset="0"/>
              </a:rPr>
              <a:t>0 – 1600 M (</a:t>
            </a:r>
            <a:r>
              <a:rPr lang="en-US" dirty="0" err="1">
                <a:latin typeface="Book Antiqua" panose="02040602050305030304" pitchFamily="18" charset="0"/>
              </a:rPr>
              <a:t>sisindiran</a:t>
            </a:r>
            <a:r>
              <a:rPr lang="en-US" dirty="0">
                <a:latin typeface="Book Antiqua" panose="02040602050305030304" pitchFamily="18" charset="0"/>
              </a:rPr>
              <a:t>, pantun, </a:t>
            </a:r>
            <a:r>
              <a:rPr lang="en-US" dirty="0" err="1">
                <a:latin typeface="Book Antiqua" panose="02040602050305030304" pitchFamily="18" charset="0"/>
              </a:rPr>
              <a:t>wayang</a:t>
            </a:r>
            <a:r>
              <a:rPr lang="en-US" dirty="0">
                <a:latin typeface="Book Antiqua" panose="02040602050305030304" pitchFamily="18" charset="0"/>
              </a:rPr>
              <a:t>, </a:t>
            </a:r>
            <a:r>
              <a:rPr lang="en-US" dirty="0" err="1">
                <a:latin typeface="Book Antiqua" panose="02040602050305030304" pitchFamily="18" charset="0"/>
              </a:rPr>
              <a:t>jangjawokan</a:t>
            </a:r>
            <a:r>
              <a:rPr lang="en-US" dirty="0">
                <a:latin typeface="Book Antiqua" panose="02040602050305030304" pitchFamily="18" charset="0"/>
              </a:rPr>
              <a:t>)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1676400" y="2095500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394857" y="1897743"/>
            <a:ext cx="3837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Book Antiqua" panose="02040602050305030304" pitchFamily="18" charset="0"/>
              </a:rPr>
              <a:t>1600-1800 M ( </a:t>
            </a:r>
            <a:r>
              <a:rPr lang="en-US" dirty="0" err="1">
                <a:latin typeface="Book Antiqua" panose="02040602050305030304" pitchFamily="18" charset="0"/>
              </a:rPr>
              <a:t>Periode</a:t>
            </a:r>
            <a:r>
              <a:rPr lang="en-US" dirty="0">
                <a:latin typeface="Book Antiqua" panose="02040602050305030304" pitchFamily="18" charset="0"/>
              </a:rPr>
              <a:t> I + </a:t>
            </a:r>
            <a:r>
              <a:rPr lang="en-US" dirty="0" err="1">
                <a:latin typeface="Book Antiqua" panose="02040602050305030304" pitchFamily="18" charset="0"/>
              </a:rPr>
              <a:t>pupujian</a:t>
            </a:r>
            <a:r>
              <a:rPr lang="en-US" dirty="0">
                <a:latin typeface="Book Antiqua" panose="02040602050305030304" pitchFamily="18" charset="0"/>
              </a:rPr>
              <a:t>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394857" y="2514600"/>
            <a:ext cx="6016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Book Antiqua" panose="02040602050305030304" pitchFamily="18" charset="0"/>
              </a:rPr>
              <a:t>1800-1900 M (</a:t>
            </a:r>
            <a:r>
              <a:rPr lang="en-US" dirty="0" err="1">
                <a:latin typeface="Book Antiqua" panose="02040602050305030304" pitchFamily="18" charset="0"/>
              </a:rPr>
              <a:t>Periode</a:t>
            </a:r>
            <a:r>
              <a:rPr lang="en-US" dirty="0">
                <a:latin typeface="Book Antiqua" panose="02040602050305030304" pitchFamily="18" charset="0"/>
              </a:rPr>
              <a:t> I, II + </a:t>
            </a:r>
            <a:r>
              <a:rPr lang="en-US" dirty="0" err="1">
                <a:latin typeface="Book Antiqua" panose="02040602050305030304" pitchFamily="18" charset="0"/>
              </a:rPr>
              <a:t>tembang</a:t>
            </a:r>
            <a:r>
              <a:rPr lang="en-US" dirty="0">
                <a:latin typeface="Book Antiqua" panose="02040602050305030304" pitchFamily="18" charset="0"/>
              </a:rPr>
              <a:t>, </a:t>
            </a:r>
            <a:r>
              <a:rPr lang="en-US" dirty="0" err="1">
                <a:latin typeface="Book Antiqua" panose="02040602050305030304" pitchFamily="18" charset="0"/>
              </a:rPr>
              <a:t>kawih</a:t>
            </a:r>
            <a:r>
              <a:rPr lang="en-US" dirty="0">
                <a:latin typeface="Book Antiqua" panose="02040602050305030304" pitchFamily="18" charset="0"/>
              </a:rPr>
              <a:t> </a:t>
            </a:r>
            <a:r>
              <a:rPr lang="en-US" dirty="0" err="1">
                <a:latin typeface="Book Antiqua" panose="02040602050305030304" pitchFamily="18" charset="0"/>
              </a:rPr>
              <a:t>papantunan</a:t>
            </a:r>
            <a:r>
              <a:rPr lang="en-US" dirty="0">
                <a:latin typeface="Book Antiqua" panose="02040602050305030304" pitchFamily="18" charset="0"/>
              </a:rPr>
              <a:t>)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1676400" y="2717018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1676400" y="3467100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394857" y="3023707"/>
            <a:ext cx="65966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Book Antiqua" panose="02040602050305030304" pitchFamily="18" charset="0"/>
              </a:rPr>
              <a:t>1900-1945 M (I, II, III, + </a:t>
            </a:r>
            <a:r>
              <a:rPr lang="en-US" dirty="0" err="1">
                <a:latin typeface="Book Antiqua" panose="02040602050305030304" pitchFamily="18" charset="0"/>
              </a:rPr>
              <a:t>tembang</a:t>
            </a:r>
            <a:r>
              <a:rPr lang="en-US" dirty="0">
                <a:latin typeface="Book Antiqua" panose="02040602050305030304" pitchFamily="18" charset="0"/>
              </a:rPr>
              <a:t> </a:t>
            </a:r>
            <a:r>
              <a:rPr lang="en-US" dirty="0" err="1">
                <a:latin typeface="Book Antiqua" panose="02040602050305030304" pitchFamily="18" charset="0"/>
              </a:rPr>
              <a:t>rarancagan</a:t>
            </a:r>
            <a:r>
              <a:rPr lang="en-US" dirty="0">
                <a:latin typeface="Book Antiqua" panose="02040602050305030304" pitchFamily="18" charset="0"/>
              </a:rPr>
              <a:t>, </a:t>
            </a:r>
          </a:p>
          <a:p>
            <a:r>
              <a:rPr lang="en-US" dirty="0" err="1">
                <a:latin typeface="Book Antiqua" panose="02040602050305030304" pitchFamily="18" charset="0"/>
              </a:rPr>
              <a:t>tembang</a:t>
            </a:r>
            <a:r>
              <a:rPr lang="en-US" dirty="0">
                <a:latin typeface="Book Antiqua" panose="02040602050305030304" pitchFamily="18" charset="0"/>
              </a:rPr>
              <a:t> </a:t>
            </a:r>
            <a:r>
              <a:rPr lang="en-US" dirty="0" err="1">
                <a:latin typeface="Book Antiqua" panose="02040602050305030304" pitchFamily="18" charset="0"/>
              </a:rPr>
              <a:t>dedegungan</a:t>
            </a:r>
            <a:r>
              <a:rPr lang="en-US" dirty="0">
                <a:latin typeface="Book Antiqua" panose="02040602050305030304" pitchFamily="18" charset="0"/>
              </a:rPr>
              <a:t>, </a:t>
            </a:r>
            <a:r>
              <a:rPr lang="en-US" dirty="0" err="1">
                <a:latin typeface="Book Antiqua" panose="02040602050305030304" pitchFamily="18" charset="0"/>
              </a:rPr>
              <a:t>kakawen</a:t>
            </a:r>
            <a:r>
              <a:rPr lang="en-US" dirty="0">
                <a:latin typeface="Book Antiqua" panose="02040602050305030304" pitchFamily="18" charset="0"/>
              </a:rPr>
              <a:t>, </a:t>
            </a:r>
            <a:r>
              <a:rPr lang="en-US" dirty="0" err="1">
                <a:latin typeface="Book Antiqua" panose="02040602050305030304" pitchFamily="18" charset="0"/>
              </a:rPr>
              <a:t>panambih</a:t>
            </a:r>
            <a:r>
              <a:rPr lang="en-US" dirty="0">
                <a:latin typeface="Book Antiqua" panose="02040602050305030304" pitchFamily="18" charset="0"/>
              </a:rPr>
              <a:t>, </a:t>
            </a:r>
            <a:r>
              <a:rPr lang="en-US" dirty="0" err="1">
                <a:latin typeface="Book Antiqua" panose="02040602050305030304" pitchFamily="18" charset="0"/>
              </a:rPr>
              <a:t>tembang</a:t>
            </a:r>
            <a:r>
              <a:rPr lang="en-US" dirty="0">
                <a:latin typeface="Book Antiqua" panose="02040602050305030304" pitchFamily="18" charset="0"/>
              </a:rPr>
              <a:t> </a:t>
            </a:r>
            <a:r>
              <a:rPr lang="en-US" dirty="0" err="1">
                <a:latin typeface="Book Antiqua" panose="02040602050305030304" pitchFamily="18" charset="0"/>
              </a:rPr>
              <a:t>ciawian</a:t>
            </a:r>
            <a:r>
              <a:rPr lang="en-US" dirty="0">
                <a:latin typeface="Book Antiqua" panose="02040602050305030304" pitchFamily="18" charset="0"/>
              </a:rPr>
              <a:t>, </a:t>
            </a:r>
          </a:p>
          <a:p>
            <a:r>
              <a:rPr lang="en-US" dirty="0" err="1">
                <a:latin typeface="Book Antiqua" panose="02040602050305030304" pitchFamily="18" charset="0"/>
              </a:rPr>
              <a:t>tembang</a:t>
            </a:r>
            <a:r>
              <a:rPr lang="en-US" dirty="0">
                <a:latin typeface="Book Antiqua" panose="02040602050305030304" pitchFamily="18" charset="0"/>
              </a:rPr>
              <a:t> </a:t>
            </a:r>
            <a:r>
              <a:rPr lang="en-US" dirty="0" err="1">
                <a:latin typeface="Book Antiqua" panose="02040602050305030304" pitchFamily="18" charset="0"/>
              </a:rPr>
              <a:t>cigawiran</a:t>
            </a:r>
            <a:r>
              <a:rPr lang="en-US" dirty="0">
                <a:latin typeface="Book Antiqua" panose="02040602050305030304" pitchFamily="18" charset="0"/>
              </a:rPr>
              <a:t>)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1676400" y="4152900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394857" y="3925669"/>
            <a:ext cx="51908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Book Antiqua" panose="02040602050305030304" pitchFamily="18" charset="0"/>
              </a:rPr>
              <a:t>1945-1970 M (</a:t>
            </a:r>
            <a:r>
              <a:rPr lang="en-US" dirty="0" err="1">
                <a:latin typeface="Book Antiqua" panose="02040602050305030304" pitchFamily="18" charset="0"/>
              </a:rPr>
              <a:t>Kawih</a:t>
            </a:r>
            <a:r>
              <a:rPr lang="en-US" dirty="0">
                <a:latin typeface="Book Antiqua" panose="02040602050305030304" pitchFamily="18" charset="0"/>
              </a:rPr>
              <a:t> </a:t>
            </a:r>
            <a:r>
              <a:rPr lang="en-US" dirty="0" err="1">
                <a:latin typeface="Book Antiqua" panose="02040602050305030304" pitchFamily="18" charset="0"/>
              </a:rPr>
              <a:t>kliningan</a:t>
            </a:r>
            <a:r>
              <a:rPr lang="en-US" dirty="0">
                <a:latin typeface="Book Antiqua" panose="02040602050305030304" pitchFamily="18" charset="0"/>
              </a:rPr>
              <a:t>, </a:t>
            </a:r>
            <a:r>
              <a:rPr lang="en-US" dirty="0" err="1">
                <a:latin typeface="Book Antiqua" panose="02040602050305030304" pitchFamily="18" charset="0"/>
              </a:rPr>
              <a:t>kawih</a:t>
            </a:r>
            <a:r>
              <a:rPr lang="en-US" dirty="0">
                <a:latin typeface="Book Antiqua" panose="02040602050305030304" pitchFamily="18" charset="0"/>
              </a:rPr>
              <a:t> </a:t>
            </a:r>
            <a:r>
              <a:rPr lang="en-US" dirty="0" err="1">
                <a:latin typeface="Book Antiqua" panose="02040602050305030304" pitchFamily="18" charset="0"/>
              </a:rPr>
              <a:t>cianjuran</a:t>
            </a:r>
            <a:r>
              <a:rPr lang="en-US" dirty="0">
                <a:latin typeface="Book Antiqua" panose="02040602050305030304" pitchFamily="18" charset="0"/>
              </a:rPr>
              <a:t>, </a:t>
            </a:r>
          </a:p>
          <a:p>
            <a:r>
              <a:rPr lang="en-US" dirty="0" err="1">
                <a:latin typeface="Book Antiqua" panose="02040602050305030304" pitchFamily="18" charset="0"/>
              </a:rPr>
              <a:t>kawih</a:t>
            </a:r>
            <a:r>
              <a:rPr lang="en-US" dirty="0">
                <a:latin typeface="Book Antiqua" panose="02040602050305030304" pitchFamily="18" charset="0"/>
              </a:rPr>
              <a:t> </a:t>
            </a:r>
            <a:r>
              <a:rPr lang="en-US" dirty="0" err="1">
                <a:latin typeface="Book Antiqua" panose="02040602050305030304" pitchFamily="18" charset="0"/>
              </a:rPr>
              <a:t>celempungan</a:t>
            </a:r>
            <a:r>
              <a:rPr lang="en-US" dirty="0">
                <a:latin typeface="Book Antiqua" panose="02040602050305030304" pitchFamily="18" charset="0"/>
              </a:rPr>
              <a:t>, </a:t>
            </a:r>
            <a:r>
              <a:rPr lang="en-US" dirty="0" err="1">
                <a:latin typeface="Book Antiqua" panose="02040602050305030304" pitchFamily="18" charset="0"/>
              </a:rPr>
              <a:t>kawih</a:t>
            </a:r>
            <a:r>
              <a:rPr lang="en-US" dirty="0">
                <a:latin typeface="Book Antiqua" panose="02040602050305030304" pitchFamily="18" charset="0"/>
              </a:rPr>
              <a:t> </a:t>
            </a:r>
            <a:r>
              <a:rPr lang="en-US" dirty="0" err="1">
                <a:latin typeface="Book Antiqua" panose="02040602050305030304" pitchFamily="18" charset="0"/>
              </a:rPr>
              <a:t>calung</a:t>
            </a:r>
            <a:r>
              <a:rPr lang="en-US" dirty="0">
                <a:latin typeface="Book Antiqua" panose="02040602050305030304" pitchFamily="18" charset="0"/>
              </a:rPr>
              <a:t>, </a:t>
            </a:r>
            <a:r>
              <a:rPr lang="en-US" dirty="0" err="1">
                <a:latin typeface="Book Antiqua" panose="02040602050305030304" pitchFamily="18" charset="0"/>
              </a:rPr>
              <a:t>kawih</a:t>
            </a:r>
            <a:r>
              <a:rPr lang="en-US" dirty="0">
                <a:latin typeface="Book Antiqua" panose="02040602050305030304" pitchFamily="18" charset="0"/>
              </a:rPr>
              <a:t> </a:t>
            </a:r>
            <a:r>
              <a:rPr lang="en-US" dirty="0" err="1">
                <a:latin typeface="Book Antiqua" panose="02040602050305030304" pitchFamily="18" charset="0"/>
              </a:rPr>
              <a:t>reog</a:t>
            </a:r>
            <a:r>
              <a:rPr lang="en-US" dirty="0">
                <a:latin typeface="Book Antiqua" panose="02040602050305030304" pitchFamily="18" charset="0"/>
              </a:rPr>
              <a:t>, </a:t>
            </a:r>
          </a:p>
          <a:p>
            <a:r>
              <a:rPr lang="en-US" dirty="0" err="1">
                <a:latin typeface="Book Antiqua" panose="02040602050305030304" pitchFamily="18" charset="0"/>
              </a:rPr>
              <a:t>kawih</a:t>
            </a:r>
            <a:r>
              <a:rPr lang="en-US" dirty="0">
                <a:latin typeface="Book Antiqua" panose="02040602050305030304" pitchFamily="18" charset="0"/>
              </a:rPr>
              <a:t> </a:t>
            </a:r>
            <a:r>
              <a:rPr lang="en-US" dirty="0" err="1">
                <a:latin typeface="Book Antiqua" panose="02040602050305030304" pitchFamily="18" charset="0"/>
              </a:rPr>
              <a:t>kacapian</a:t>
            </a:r>
            <a:r>
              <a:rPr lang="en-US" dirty="0">
                <a:latin typeface="Book Antiqua" panose="02040602050305030304" pitchFamily="18" charset="0"/>
              </a:rPr>
              <a:t>, </a:t>
            </a:r>
            <a:r>
              <a:rPr lang="en-US" dirty="0" err="1">
                <a:latin typeface="Book Antiqua" panose="02040602050305030304" pitchFamily="18" charset="0"/>
              </a:rPr>
              <a:t>kawih</a:t>
            </a:r>
            <a:r>
              <a:rPr lang="en-US" dirty="0">
                <a:latin typeface="Book Antiqua" panose="02040602050305030304" pitchFamily="18" charset="0"/>
              </a:rPr>
              <a:t> band)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1676400" y="5286437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358571" y="5139871"/>
            <a:ext cx="4429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Book Antiqua" panose="02040602050305030304" pitchFamily="18" charset="0"/>
              </a:rPr>
              <a:t>1970-2000 M (pop </a:t>
            </a:r>
            <a:r>
              <a:rPr lang="en-US" dirty="0" err="1">
                <a:latin typeface="Book Antiqua" panose="02040602050305030304" pitchFamily="18" charset="0"/>
              </a:rPr>
              <a:t>Sunda</a:t>
            </a:r>
            <a:r>
              <a:rPr lang="en-US" dirty="0">
                <a:latin typeface="Book Antiqua" panose="02040602050305030304" pitchFamily="18" charset="0"/>
              </a:rPr>
              <a:t>, </a:t>
            </a:r>
            <a:r>
              <a:rPr lang="en-US" dirty="0" err="1">
                <a:latin typeface="Book Antiqua" panose="02040602050305030304" pitchFamily="18" charset="0"/>
              </a:rPr>
              <a:t>kawih</a:t>
            </a:r>
            <a:r>
              <a:rPr lang="en-US" dirty="0">
                <a:latin typeface="Book Antiqua" panose="02040602050305030304" pitchFamily="18" charset="0"/>
              </a:rPr>
              <a:t> </a:t>
            </a:r>
            <a:r>
              <a:rPr lang="en-US" dirty="0" err="1">
                <a:latin typeface="Book Antiqua" panose="02040602050305030304" pitchFamily="18" charset="0"/>
              </a:rPr>
              <a:t>degung</a:t>
            </a:r>
            <a:r>
              <a:rPr lang="en-US" dirty="0">
                <a:latin typeface="Book Antiqua" panose="02040602050305030304" pitchFamily="18" charset="0"/>
              </a:rPr>
              <a:t>)</a:t>
            </a:r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1676400" y="6026275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2362200" y="5823467"/>
            <a:ext cx="6122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Book Antiqua" panose="02040602050305030304" pitchFamily="18" charset="0"/>
              </a:rPr>
              <a:t>2000-ayeuna (</a:t>
            </a:r>
            <a:r>
              <a:rPr lang="en-US" dirty="0" err="1">
                <a:latin typeface="Book Antiqua" panose="02040602050305030304" pitchFamily="18" charset="0"/>
              </a:rPr>
              <a:t>Bandungan</a:t>
            </a:r>
            <a:r>
              <a:rPr lang="en-US" dirty="0">
                <a:latin typeface="Book Antiqua" panose="02040602050305030304" pitchFamily="18" charset="0"/>
              </a:rPr>
              <a:t>, </a:t>
            </a:r>
            <a:r>
              <a:rPr lang="en-US" dirty="0" err="1">
                <a:latin typeface="Book Antiqua" panose="02040602050305030304" pitchFamily="18" charset="0"/>
              </a:rPr>
              <a:t>Sekar</a:t>
            </a:r>
            <a:r>
              <a:rPr lang="en-US" dirty="0">
                <a:latin typeface="Book Antiqua" panose="02040602050305030304" pitchFamily="18" charset="0"/>
              </a:rPr>
              <a:t> </a:t>
            </a:r>
            <a:r>
              <a:rPr lang="en-US" dirty="0" err="1">
                <a:latin typeface="Book Antiqua" panose="02040602050305030304" pitchFamily="18" charset="0"/>
              </a:rPr>
              <a:t>Anyar</a:t>
            </a:r>
            <a:r>
              <a:rPr lang="en-US" dirty="0">
                <a:latin typeface="Book Antiqua" panose="02040602050305030304" pitchFamily="18" charset="0"/>
              </a:rPr>
              <a:t>, </a:t>
            </a:r>
            <a:r>
              <a:rPr lang="en-US" dirty="0" err="1">
                <a:latin typeface="Book Antiqua" panose="02040602050305030304" pitchFamily="18" charset="0"/>
              </a:rPr>
              <a:t>Kawih</a:t>
            </a:r>
            <a:r>
              <a:rPr lang="en-US" dirty="0">
                <a:latin typeface="Book Antiqua" panose="02040602050305030304" pitchFamily="18" charset="0"/>
              </a:rPr>
              <a:t> Harmonia)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09600" y="304800"/>
            <a:ext cx="498662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>
                <a:latin typeface="Franklin Gothic Book" panose="020B0503020102020204" pitchFamily="34" charset="0"/>
              </a:rPr>
              <a:t>PERIODISASI KAWIH</a:t>
            </a:r>
          </a:p>
        </p:txBody>
      </p:sp>
    </p:spTree>
    <p:extLst>
      <p:ext uri="{BB962C8B-B14F-4D97-AF65-F5344CB8AC3E}">
        <p14:creationId xmlns:p14="http://schemas.microsoft.com/office/powerpoint/2010/main" val="3432256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2078E-3E1D-C2F1-9F8A-9E458F543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900" y="-26233"/>
            <a:ext cx="7696200" cy="1710932"/>
          </a:xfrm>
        </p:spPr>
        <p:txBody>
          <a:bodyPr>
            <a:noAutofit/>
          </a:bodyPr>
          <a:lstStyle/>
          <a:p>
            <a:r>
              <a:rPr lang="en-US" sz="4400" dirty="0">
                <a:latin typeface="Franklin Gothic Book" panose="020B0503020102020204" pitchFamily="34" charset="0"/>
              </a:rPr>
              <a:t>TEMBANG </a:t>
            </a:r>
            <a:br>
              <a:rPr lang="en-US" sz="4400" dirty="0">
                <a:latin typeface="Franklin Gothic Book" panose="020B0503020102020204" pitchFamily="34" charset="0"/>
              </a:rPr>
            </a:br>
            <a:r>
              <a:rPr lang="en-US" sz="4400" dirty="0">
                <a:latin typeface="Franklin Gothic Book" panose="020B0503020102020204" pitchFamily="34" charset="0"/>
              </a:rPr>
              <a:t>RANCAG BUHUN</a:t>
            </a:r>
            <a:endParaRPr lang="en-ID" sz="4400" dirty="0">
              <a:latin typeface="Franklin Gothic Book" panose="020B0503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DBFA8-8729-438A-FE7D-4B855DFB37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/>
              <a:t>Nyaéta</a:t>
            </a:r>
            <a:r>
              <a:rPr lang="en-US" dirty="0"/>
              <a:t> </a:t>
            </a:r>
            <a:r>
              <a:rPr lang="en-US" dirty="0" err="1"/>
              <a:t>tembang</a:t>
            </a:r>
            <a:r>
              <a:rPr lang="en-US" dirty="0"/>
              <a:t> anu </a:t>
            </a:r>
            <a:r>
              <a:rPr lang="en-US" dirty="0" err="1"/>
              <a:t>kontur</a:t>
            </a:r>
            <a:r>
              <a:rPr lang="en-US" dirty="0"/>
              <a:t> </a:t>
            </a:r>
            <a:r>
              <a:rPr lang="en-US" dirty="0" err="1"/>
              <a:t>melodina</a:t>
            </a:r>
            <a:r>
              <a:rPr lang="en-US" dirty="0"/>
              <a:t> </a:t>
            </a:r>
            <a:r>
              <a:rPr lang="en-US" dirty="0" err="1"/>
              <a:t>basajan</a:t>
            </a:r>
            <a:r>
              <a:rPr lang="en-US" dirty="0"/>
              <a:t>, </a:t>
            </a:r>
            <a:r>
              <a:rPr lang="en-US" dirty="0" err="1"/>
              <a:t>teu</a:t>
            </a:r>
            <a:r>
              <a:rPr lang="en-US" dirty="0"/>
              <a:t> </a:t>
            </a:r>
            <a:r>
              <a:rPr lang="en-US" dirty="0" err="1"/>
              <a:t>réa</a:t>
            </a:r>
            <a:r>
              <a:rPr lang="en-US" dirty="0"/>
              <a:t> </a:t>
            </a:r>
            <a:r>
              <a:rPr lang="en-US" dirty="0" err="1"/>
              <a:t>renda</a:t>
            </a:r>
            <a:r>
              <a:rPr lang="en-US" dirty="0"/>
              <a:t> (</a:t>
            </a:r>
            <a:r>
              <a:rPr lang="en-US" dirty="0" err="1"/>
              <a:t>momonés</a:t>
            </a:r>
            <a:r>
              <a:rPr lang="en-US" dirty="0"/>
              <a:t>, </a:t>
            </a:r>
            <a:r>
              <a:rPr lang="en-US" dirty="0" err="1"/>
              <a:t>dongkari</a:t>
            </a:r>
            <a:r>
              <a:rPr lang="en-US" dirty="0"/>
              <a:t>)</a:t>
            </a:r>
          </a:p>
          <a:p>
            <a:r>
              <a:rPr lang="en-US" dirty="0" err="1"/>
              <a:t>Baheulana</a:t>
            </a:r>
            <a:r>
              <a:rPr lang="en-US" dirty="0"/>
              <a:t> </a:t>
            </a:r>
            <a:r>
              <a:rPr lang="en-US" dirty="0" err="1"/>
              <a:t>dipaké</a:t>
            </a:r>
            <a:r>
              <a:rPr lang="en-US" dirty="0"/>
              <a:t> </a:t>
            </a:r>
            <a:r>
              <a:rPr lang="en-US" dirty="0" err="1"/>
              <a:t>dina</a:t>
            </a:r>
            <a:r>
              <a:rPr lang="en-US" dirty="0"/>
              <a:t> </a:t>
            </a:r>
            <a:r>
              <a:rPr lang="en-US" dirty="0" err="1"/>
              <a:t>tradisi</a:t>
            </a:r>
            <a:r>
              <a:rPr lang="en-US" dirty="0"/>
              <a:t> </a:t>
            </a:r>
            <a:r>
              <a:rPr lang="en-US" dirty="0" err="1"/>
              <a:t>mamaca</a:t>
            </a:r>
            <a:r>
              <a:rPr lang="en-US" dirty="0"/>
              <a:t>, </a:t>
            </a:r>
            <a:r>
              <a:rPr lang="en-US" dirty="0" err="1"/>
              <a:t>kagiatan</a:t>
            </a:r>
            <a:r>
              <a:rPr lang="en-US" dirty="0"/>
              <a:t> </a:t>
            </a:r>
            <a:r>
              <a:rPr lang="en-US" dirty="0" err="1"/>
              <a:t>nembangkeun</a:t>
            </a:r>
            <a:r>
              <a:rPr lang="en-US" dirty="0"/>
              <a:t> </a:t>
            </a:r>
            <a:r>
              <a:rPr lang="en-US" dirty="0" err="1"/>
              <a:t>naskah</a:t>
            </a:r>
            <a:r>
              <a:rPr lang="en-US" dirty="0"/>
              <a:t> </a:t>
            </a:r>
            <a:r>
              <a:rPr lang="en-US" dirty="0" err="1"/>
              <a:t>wawacan</a:t>
            </a:r>
            <a:r>
              <a:rPr lang="en-US" dirty="0"/>
              <a:t> </a:t>
            </a:r>
          </a:p>
          <a:p>
            <a:r>
              <a:rPr lang="en-US" dirty="0" err="1"/>
              <a:t>Dijadikeun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dirty="0" err="1"/>
              <a:t>haleuang</a:t>
            </a:r>
            <a:r>
              <a:rPr lang="en-US" dirty="0"/>
              <a:t> </a:t>
            </a:r>
            <a:r>
              <a:rPr lang="en-US" dirty="0" err="1"/>
              <a:t>tembang</a:t>
            </a:r>
            <a:r>
              <a:rPr lang="en-US" dirty="0"/>
              <a:t> </a:t>
            </a:r>
            <a:r>
              <a:rPr lang="en-US" dirty="0" err="1"/>
              <a:t>dina</a:t>
            </a:r>
            <a:r>
              <a:rPr lang="en-US" dirty="0"/>
              <a:t> </a:t>
            </a:r>
            <a:r>
              <a:rPr lang="en-US" dirty="0" err="1"/>
              <a:t>kurikulum</a:t>
            </a:r>
            <a:r>
              <a:rPr lang="en-US" dirty="0"/>
              <a:t> Pendidikan</a:t>
            </a:r>
          </a:p>
          <a:p>
            <a:r>
              <a:rPr lang="en-US" dirty="0" err="1"/>
              <a:t>Dijadikeun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dirty="0" err="1"/>
              <a:t>pasanggiri</a:t>
            </a:r>
            <a:r>
              <a:rPr lang="en-US" dirty="0"/>
              <a:t> </a:t>
            </a:r>
            <a:r>
              <a:rPr lang="en-US" dirty="0" err="1"/>
              <a:t>tembang</a:t>
            </a:r>
            <a:r>
              <a:rPr lang="en-US" dirty="0"/>
              <a:t> di </a:t>
            </a:r>
            <a:r>
              <a:rPr lang="en-US" dirty="0" err="1"/>
              <a:t>lingkungan</a:t>
            </a:r>
            <a:r>
              <a:rPr lang="en-US" dirty="0"/>
              <a:t> Pendidikan</a:t>
            </a:r>
          </a:p>
          <a:p>
            <a:r>
              <a:rPr lang="en-US" dirty="0"/>
              <a:t>Dina </a:t>
            </a:r>
            <a:r>
              <a:rPr lang="en-US" dirty="0" err="1"/>
              <a:t>kagiatan</a:t>
            </a:r>
            <a:r>
              <a:rPr lang="en-US" dirty="0"/>
              <a:t> </a:t>
            </a:r>
            <a:r>
              <a:rPr lang="en-US" dirty="0" err="1"/>
              <a:t>pasanggiri</a:t>
            </a:r>
            <a:r>
              <a:rPr lang="en-US" dirty="0"/>
              <a:t>, </a:t>
            </a:r>
            <a:r>
              <a:rPr lang="en-US" dirty="0" err="1"/>
              <a:t>ilaharna</a:t>
            </a:r>
            <a:r>
              <a:rPr lang="en-US" dirty="0"/>
              <a:t> </a:t>
            </a:r>
            <a:r>
              <a:rPr lang="en-US" dirty="0" err="1"/>
              <a:t>sok</a:t>
            </a:r>
            <a:r>
              <a:rPr lang="en-US" dirty="0"/>
              <a:t> </a:t>
            </a:r>
            <a:r>
              <a:rPr lang="en-US" dirty="0" err="1"/>
              <a:t>ditéma</a:t>
            </a:r>
            <a:r>
              <a:rPr lang="en-US" dirty="0"/>
              <a:t> </a:t>
            </a:r>
            <a:r>
              <a:rPr lang="en-US" dirty="0" err="1"/>
              <a:t>ku</a:t>
            </a:r>
            <a:r>
              <a:rPr lang="en-US" dirty="0"/>
              <a:t> </a:t>
            </a:r>
            <a:r>
              <a:rPr lang="en-US" dirty="0" err="1"/>
              <a:t>lagu</a:t>
            </a:r>
            <a:r>
              <a:rPr lang="en-US" dirty="0"/>
              <a:t> </a:t>
            </a:r>
            <a:r>
              <a:rPr lang="en-US" dirty="0" err="1"/>
              <a:t>panambih</a:t>
            </a:r>
            <a:r>
              <a:rPr lang="en-US" dirty="0"/>
              <a:t> (</a:t>
            </a:r>
            <a:r>
              <a:rPr lang="en-US" dirty="0" err="1"/>
              <a:t>sekar</a:t>
            </a:r>
            <a:r>
              <a:rPr lang="en-US" dirty="0"/>
              <a:t> </a:t>
            </a:r>
            <a:r>
              <a:rPr lang="en-US" dirty="0" err="1"/>
              <a:t>tandak</a:t>
            </a:r>
            <a:r>
              <a:rPr lang="en-US" dirty="0"/>
              <a:t>)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4146340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39C6E-70F7-1373-A506-3091DCAC3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413" y="914400"/>
            <a:ext cx="7315200" cy="1154097"/>
          </a:xfrm>
        </p:spPr>
        <p:txBody>
          <a:bodyPr>
            <a:noAutofit/>
          </a:bodyPr>
          <a:lstStyle/>
          <a:p>
            <a:r>
              <a:rPr lang="en-US" sz="5400" dirty="0">
                <a:latin typeface="Franklin Gothic Book" panose="020B0503020102020204" pitchFamily="34" charset="0"/>
              </a:rPr>
              <a:t>TEMBANG </a:t>
            </a:r>
            <a:br>
              <a:rPr lang="en-US" sz="5400" dirty="0">
                <a:latin typeface="Franklin Gothic Book" panose="020B0503020102020204" pitchFamily="34" charset="0"/>
              </a:rPr>
            </a:br>
            <a:r>
              <a:rPr lang="en-US" sz="5400" dirty="0">
                <a:latin typeface="Franklin Gothic Book" panose="020B0503020102020204" pitchFamily="34" charset="0"/>
              </a:rPr>
              <a:t>DI SUNDA</a:t>
            </a:r>
            <a:endParaRPr lang="en-ID" sz="5400" dirty="0">
              <a:latin typeface="Franklin Gothic Book" panose="020B0503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A8BC1A-3ACF-99EC-B531-B6AF5236EA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5413" y="2819400"/>
            <a:ext cx="6479421" cy="2646946"/>
          </a:xfrm>
        </p:spPr>
        <p:txBody>
          <a:bodyPr/>
          <a:lstStyle/>
          <a:p>
            <a:r>
              <a:rPr lang="en-US" dirty="0" err="1"/>
              <a:t>Tembang</a:t>
            </a:r>
            <a:r>
              <a:rPr lang="en-US" dirty="0"/>
              <a:t> </a:t>
            </a:r>
            <a:r>
              <a:rPr lang="en-US" dirty="0" err="1"/>
              <a:t>Ciawian</a:t>
            </a:r>
            <a:endParaRPr lang="en-US" dirty="0"/>
          </a:p>
          <a:p>
            <a:r>
              <a:rPr lang="en-US" dirty="0" err="1"/>
              <a:t>Tembang</a:t>
            </a:r>
            <a:r>
              <a:rPr lang="en-US" dirty="0"/>
              <a:t> </a:t>
            </a:r>
            <a:r>
              <a:rPr lang="en-US" dirty="0" err="1"/>
              <a:t>Cigawiran</a:t>
            </a:r>
            <a:endParaRPr lang="en-US" dirty="0"/>
          </a:p>
          <a:p>
            <a:r>
              <a:rPr lang="en-US" dirty="0" err="1"/>
              <a:t>Tembang</a:t>
            </a:r>
            <a:r>
              <a:rPr lang="en-US" dirty="0"/>
              <a:t> </a:t>
            </a:r>
            <a:r>
              <a:rPr lang="en-US" dirty="0" err="1"/>
              <a:t>Wawacan</a:t>
            </a:r>
            <a:endParaRPr lang="en-US" dirty="0"/>
          </a:p>
          <a:p>
            <a:r>
              <a:rPr lang="en-US" dirty="0" err="1"/>
              <a:t>Tembang</a:t>
            </a:r>
            <a:r>
              <a:rPr lang="en-US" dirty="0"/>
              <a:t> </a:t>
            </a:r>
            <a:r>
              <a:rPr lang="en-US" dirty="0" err="1"/>
              <a:t>Rarancagan</a:t>
            </a:r>
            <a:r>
              <a:rPr lang="en-US" dirty="0"/>
              <a:t> </a:t>
            </a:r>
            <a:r>
              <a:rPr lang="en-US" dirty="0" err="1"/>
              <a:t>jeung</a:t>
            </a:r>
            <a:r>
              <a:rPr lang="en-US" dirty="0"/>
              <a:t> </a:t>
            </a:r>
            <a:r>
              <a:rPr lang="en-US" dirty="0" err="1"/>
              <a:t>Dedegungan</a:t>
            </a:r>
            <a:r>
              <a:rPr lang="en-US" dirty="0"/>
              <a:t> (</a:t>
            </a:r>
            <a:r>
              <a:rPr lang="en-US" dirty="0" err="1"/>
              <a:t>dina</a:t>
            </a:r>
            <a:r>
              <a:rPr lang="en-US" dirty="0"/>
              <a:t> </a:t>
            </a:r>
            <a:r>
              <a:rPr lang="en-US" dirty="0" err="1"/>
              <a:t>Cianjuran</a:t>
            </a:r>
            <a:r>
              <a:rPr lang="en-US" dirty="0"/>
              <a:t>)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889432530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lery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425</TotalTime>
  <Words>842</Words>
  <Application>Microsoft Office PowerPoint</Application>
  <PresentationFormat>On-screen Show (4:3)</PresentationFormat>
  <Paragraphs>116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Arial</vt:lpstr>
      <vt:lpstr>Book Antiqua</vt:lpstr>
      <vt:lpstr>Calibri</vt:lpstr>
      <vt:lpstr>Californian FB</vt:lpstr>
      <vt:lpstr>Eras Demi ITC</vt:lpstr>
      <vt:lpstr>Franklin Gothic Book</vt:lpstr>
      <vt:lpstr>Franklin Gothic Demi</vt:lpstr>
      <vt:lpstr>Freestyle Script</vt:lpstr>
      <vt:lpstr>Palatino Linotype</vt:lpstr>
      <vt:lpstr>Gallery</vt:lpstr>
      <vt:lpstr>TEMBANG </vt:lpstr>
      <vt:lpstr>WANGENAN TEMBANG </vt:lpstr>
      <vt:lpstr>CEUK KAMUS</vt:lpstr>
      <vt:lpstr>TILU MANUNGGAL </vt:lpstr>
      <vt:lpstr>PUPUH CEUK PAKAR</vt:lpstr>
      <vt:lpstr>PowerPoint Presentation</vt:lpstr>
      <vt:lpstr>PowerPoint Presentation</vt:lpstr>
      <vt:lpstr>TEMBANG  RANCAG BUHUN</vt:lpstr>
      <vt:lpstr>TEMBANG  DI SUNDA</vt:lpstr>
      <vt:lpstr>TEMBANG  DINA DUNYA ATIKAN</vt:lpstr>
      <vt:lpstr>TEKNIK NEMBANG</vt:lpstr>
      <vt:lpstr>TEMBANG BERJENJANG</vt:lpstr>
      <vt:lpstr>HAL NU KALIRU </vt:lpstr>
      <vt:lpstr>HAL NU GEUS DILELEMPENG </vt:lpstr>
      <vt:lpstr>MATERI TEMBANG  FTBI 2026</vt:lpstr>
      <vt:lpstr>KACINDEKAN </vt:lpstr>
      <vt:lpstr>RÉNGSÉ </vt:lpstr>
    </vt:vector>
  </TitlesOfParts>
  <Company>CtrlSoft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TEMBANG</dc:title>
  <dc:creator>Lenovo</dc:creator>
  <cp:lastModifiedBy>ATHLON</cp:lastModifiedBy>
  <cp:revision>53</cp:revision>
  <dcterms:created xsi:type="dcterms:W3CDTF">2020-10-18T09:38:03Z</dcterms:created>
  <dcterms:modified xsi:type="dcterms:W3CDTF">2026-05-04T02:14:47Z</dcterms:modified>
</cp:coreProperties>
</file>