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323" r:id="rId4"/>
    <p:sldId id="324" r:id="rId5"/>
    <p:sldId id="308" r:id="rId6"/>
    <p:sldId id="260" r:id="rId7"/>
    <p:sldId id="258" r:id="rId8"/>
    <p:sldId id="322" r:id="rId9"/>
    <p:sldId id="289" r:id="rId10"/>
    <p:sldId id="306" r:id="rId11"/>
    <p:sldId id="266" r:id="rId12"/>
    <p:sldId id="274" r:id="rId13"/>
    <p:sldId id="307" r:id="rId14"/>
    <p:sldId id="304" r:id="rId15"/>
    <p:sldId id="310" r:id="rId16"/>
    <p:sldId id="315" r:id="rId17"/>
    <p:sldId id="317" r:id="rId18"/>
    <p:sldId id="319" r:id="rId19"/>
    <p:sldId id="320" r:id="rId20"/>
    <p:sldId id="313" r:id="rId21"/>
    <p:sldId id="259" r:id="rId22"/>
    <p:sldId id="314" r:id="rId23"/>
    <p:sldId id="262" r:id="rId24"/>
    <p:sldId id="257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6" autoAdjust="0"/>
  </p:normalViewPr>
  <p:slideViewPr>
    <p:cSldViewPr>
      <p:cViewPr varScale="1">
        <p:scale>
          <a:sx n="53" d="100"/>
          <a:sy n="53" d="100"/>
        </p:scale>
        <p:origin x="1026" y="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9-4ECF-B9A4-D5845306638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A9-4ECF-B9A4-D5845306638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9-4ECF-B9A4-D58453066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0480912886887"/>
          <c:y val="2.1255586502082948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8-4E87-AFD7-71FC950C694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8-4E87-AFD7-71FC950C694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8-4E87-AFD7-71FC950C6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D2-4184-82B0-A4E8CBC259B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D2-4184-82B0-A4E8CBC259B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D2-4184-82B0-A4E8CBC2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0.2856</cdr:x>
      <cdr:y>0.37192</cdr:y>
    </cdr:from>
    <cdr:to>
      <cdr:x>0.76872</cdr:x>
      <cdr:y>0.54608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61270DFC-FB9B-4F0D-BBFC-2AFE87129729}"/>
            </a:ext>
          </a:extLst>
        </cdr:cNvPr>
        <cdr:cNvSpPr txBox="1"/>
      </cdr:nvSpPr>
      <cdr:spPr>
        <a:xfrm xmlns:a="http://schemas.openxmlformats.org/drawingml/2006/main">
          <a:off x="512510" y="657265"/>
          <a:ext cx="86694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 err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Eusi</a:t>
          </a:r>
          <a:endParaRPr lang="ko-KR" altLang="en-US" sz="14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97AB-261E-4B9E-A90D-BA2F7B94CAB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894B-85CE-43C0-A54C-D3E6375FA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8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2CFF-3AE3-4BFA-9DFB-02C4C132EE1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52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8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3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B894B-85CE-43C0-A54C-D3E6375FA0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095" y="2589087"/>
            <a:ext cx="3464841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0858" y="0"/>
            <a:ext cx="2377405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803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-1" y="-1"/>
            <a:ext cx="9143999" cy="51434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5070348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5427879 w 9144000"/>
              <a:gd name="connsiteY3" fmla="*/ 3753612 h 5143500"/>
              <a:gd name="connsiteX4" fmla="*/ 0 w 9144000"/>
              <a:gd name="connsiteY4" fmla="*/ 0 h 5143500"/>
              <a:gd name="connsiteX0" fmla="*/ 0 w 9144000"/>
              <a:gd name="connsiteY0" fmla="*/ 0 h 3753612"/>
              <a:gd name="connsiteX1" fmla="*/ 9144000 w 9144000"/>
              <a:gd name="connsiteY1" fmla="*/ 0 h 3753612"/>
              <a:gd name="connsiteX2" fmla="*/ 5427879 w 9144000"/>
              <a:gd name="connsiteY2" fmla="*/ 3753612 h 3753612"/>
              <a:gd name="connsiteX3" fmla="*/ 0 w 9144000"/>
              <a:gd name="connsiteY3" fmla="*/ 0 h 3753612"/>
              <a:gd name="connsiteX0" fmla="*/ 0 w 9144000"/>
              <a:gd name="connsiteY0" fmla="*/ 0 h 5070348"/>
              <a:gd name="connsiteX1" fmla="*/ 9144000 w 9144000"/>
              <a:gd name="connsiteY1" fmla="*/ 0 h 5070348"/>
              <a:gd name="connsiteX2" fmla="*/ 7095744 w 9144000"/>
              <a:gd name="connsiteY2" fmla="*/ 5070348 h 5070348"/>
              <a:gd name="connsiteX3" fmla="*/ 0 w 9144000"/>
              <a:gd name="connsiteY3" fmla="*/ 0 h 507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5070348">
                <a:moveTo>
                  <a:pt x="0" y="0"/>
                </a:moveTo>
                <a:lnTo>
                  <a:pt x="9144000" y="0"/>
                </a:lnTo>
                <a:lnTo>
                  <a:pt x="7095744" y="50703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550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4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47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6584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47625" y="1297014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322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2038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1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73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E193-4074-4546-AD1D-CF759C3D746F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F6E9-2DB5-47D2-9BFE-CBF507EB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296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9294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6584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47625" y="1297014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494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7930"/>
            <a:ext cx="18288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3042333"/>
            <a:ext cx="18288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288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1177930"/>
            <a:ext cx="18288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486400" y="3042333"/>
            <a:ext cx="18288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576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864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152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15200" y="1177930"/>
            <a:ext cx="1828800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283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91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4183006" y="327638"/>
            <a:ext cx="3931058" cy="338884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80112" y="1340365"/>
            <a:ext cx="2016225" cy="2482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24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3" r:id="rId13"/>
    <p:sldLayoutId id="2147483684" r:id="rId14"/>
    <p:sldLayoutId id="2147483686" r:id="rId15"/>
    <p:sldLayoutId id="2147483687" r:id="rId16"/>
    <p:sldLayoutId id="2147483688" r:id="rId17"/>
    <p:sldLayoutId id="2147483689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isbanecitycouncil/7607531178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29720" y="1671318"/>
            <a:ext cx="42796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6000" b="1" dirty="0">
                <a:solidFill>
                  <a:srgbClr val="FF0000"/>
                </a:solidFill>
                <a:latin typeface="Arial Rounded MT Bold" panose="020F0704030504030204" pitchFamily="34" charset="0"/>
                <a:ea typeface="맑은 고딕" pitchFamily="50" charset="-127"/>
                <a:cs typeface="Arial" pitchFamily="34" charset="0"/>
              </a:rPr>
              <a:t>BIANTARA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5705" y="2838296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Tentang Tut Wuri Handayani yang Jadi Semboyan Pendidikan">
            <a:extLst>
              <a:ext uri="{FF2B5EF4-FFF2-40B4-BE49-F238E27FC236}">
                <a16:creationId xmlns:a16="http://schemas.microsoft.com/office/drawing/2014/main" id="{C82BA135-1050-4B74-9166-835212E6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178"/>
            <a:ext cx="576064" cy="58674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E64FCE-8838-4C58-8C81-69B50FC17220}"/>
              </a:ext>
            </a:extLst>
          </p:cNvPr>
          <p:cNvSpPr txBox="1"/>
          <p:nvPr/>
        </p:nvSpPr>
        <p:spPr>
          <a:xfrm>
            <a:off x="3805356" y="891475"/>
            <a:ext cx="2494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 err="1"/>
              <a:t>Balai</a:t>
            </a:r>
            <a:r>
              <a:rPr lang="en-GB" sz="1200" dirty="0"/>
              <a:t> Bahasa </a:t>
            </a:r>
            <a:r>
              <a:rPr lang="en-GB" sz="1200" dirty="0" err="1"/>
              <a:t>Provinsi</a:t>
            </a:r>
            <a:r>
              <a:rPr lang="en-GB" sz="1200" dirty="0"/>
              <a:t> </a:t>
            </a:r>
            <a:r>
              <a:rPr lang="en-GB" sz="1200" dirty="0" err="1"/>
              <a:t>Jawa</a:t>
            </a:r>
            <a:r>
              <a:rPr lang="en-GB" sz="1200" dirty="0"/>
              <a:t> Barat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B9FEE-A1CF-4981-9D80-A5AE62977F46}"/>
              </a:ext>
            </a:extLst>
          </p:cNvPr>
          <p:cNvSpPr txBox="1"/>
          <p:nvPr/>
        </p:nvSpPr>
        <p:spPr>
          <a:xfrm>
            <a:off x="2059717" y="2838296"/>
            <a:ext cx="56806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/>
              <a:t>Pelatihan</a:t>
            </a:r>
            <a:r>
              <a:rPr lang="en-US" sz="1600" dirty="0"/>
              <a:t> Guru Utama </a:t>
            </a:r>
            <a:r>
              <a:rPr lang="en-US" sz="1600" dirty="0" err="1"/>
              <a:t>Revitalisasi</a:t>
            </a:r>
            <a:r>
              <a:rPr lang="en-US" sz="1600" dirty="0"/>
              <a:t> Bahasa Daerah </a:t>
            </a:r>
            <a:r>
              <a:rPr lang="en-US" sz="1600" dirty="0" err="1"/>
              <a:t>untuk</a:t>
            </a:r>
            <a:r>
              <a:rPr lang="en-US" sz="1600" dirty="0"/>
              <a:t>    Tunas Bahasa Ibu </a:t>
            </a:r>
            <a:r>
              <a:rPr lang="en-US" sz="1600" dirty="0" err="1"/>
              <a:t>Jenjang</a:t>
            </a:r>
            <a:r>
              <a:rPr lang="en-US" sz="1600" dirty="0"/>
              <a:t> SD se-</a:t>
            </a:r>
            <a:r>
              <a:rPr lang="en-US" sz="1600" dirty="0" err="1"/>
              <a:t>Jawa</a:t>
            </a:r>
            <a:r>
              <a:rPr lang="en-US" sz="1600" dirty="0"/>
              <a:t> Bara</a:t>
            </a:r>
            <a:r>
              <a:rPr lang="en-US" sz="1400" dirty="0"/>
              <a:t>t </a:t>
            </a:r>
            <a:r>
              <a:rPr lang="en-US" sz="1400" dirty="0" err="1"/>
              <a:t>Tahun</a:t>
            </a:r>
            <a:r>
              <a:rPr lang="en-US" sz="1400" dirty="0"/>
              <a:t> 2026</a:t>
            </a:r>
            <a:endParaRPr lang="en-GB" sz="1600" b="1" dirty="0">
              <a:solidFill>
                <a:srgbClr val="002060"/>
              </a:solidFill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98012-E4DD-4A2B-8DE3-363E0B112077}"/>
              </a:ext>
            </a:extLst>
          </p:cNvPr>
          <p:cNvSpPr txBox="1"/>
          <p:nvPr/>
        </p:nvSpPr>
        <p:spPr>
          <a:xfrm>
            <a:off x="4198498" y="1104504"/>
            <a:ext cx="1942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Bernard MT Condensed" panose="02050806060905020404" pitchFamily="18" charset="0"/>
              </a:rPr>
              <a:t>PADIKA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D6D13-FA73-4DB1-A4E3-48C494553308}"/>
              </a:ext>
            </a:extLst>
          </p:cNvPr>
          <p:cNvSpPr txBox="1"/>
          <p:nvPr/>
        </p:nvSpPr>
        <p:spPr>
          <a:xfrm>
            <a:off x="7092280" y="4167388"/>
            <a:ext cx="12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DEDE KOSASIH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</a:rPr>
              <a:t>085324926763</a:t>
            </a:r>
            <a:endParaRPr lang="en-GB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4796"/>
          <a:stretch>
            <a:fillRect/>
          </a:stretch>
        </p:blipFill>
        <p:spPr>
          <a:xfrm>
            <a:off x="480037" y="2892355"/>
            <a:ext cx="2711318" cy="1998887"/>
          </a:xfrm>
        </p:spPr>
      </p:pic>
      <p:sp>
        <p:nvSpPr>
          <p:cNvPr id="9" name="Text Placeholder 13"/>
          <p:cNvSpPr txBox="1">
            <a:spLocks/>
          </p:cNvSpPr>
          <p:nvPr/>
        </p:nvSpPr>
        <p:spPr>
          <a:xfrm>
            <a:off x="367153" y="339285"/>
            <a:ext cx="2674510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Arial" pitchFamily="34" charset="0"/>
              </a:rPr>
              <a:t>JENIS</a:t>
            </a:r>
            <a:r>
              <a:rPr lang="en-US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BIANTARA</a:t>
            </a:r>
            <a:endParaRPr lang="en-US" altLang="ko-KR" sz="2800" b="1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81" y="2285745"/>
            <a:ext cx="2118654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A.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Dumasar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kana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Suasana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18846045">
            <a:off x="497679" y="-135896"/>
            <a:ext cx="2484650" cy="214193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60358" y="3572311"/>
            <a:ext cx="53881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ditepikeun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acara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kakulawargaan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(acara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taun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arisan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wawakil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kulawarga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kapapaténan</a:t>
            </a:r>
            <a:r>
              <a:rPr lang="en-US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jsb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teu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pamiarsa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Demi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résponna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tiasa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rupa-rupa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ngawitan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unggeukgodeg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keprok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ngabarakatak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ngoméntaran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atawa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ngajawab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pertanyaan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Cindekna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teu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tiasa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monologis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atanapi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dialogis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gumantung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suasanana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195486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r="19160"/>
          <a:stretch>
            <a:fillRect/>
          </a:stretch>
        </p:blipFill>
        <p:spPr>
          <a:xfrm>
            <a:off x="3027946" y="549410"/>
            <a:ext cx="2450420" cy="224953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44AABA-9EA2-42FF-A78F-8E0B43073211}"/>
              </a:ext>
            </a:extLst>
          </p:cNvPr>
          <p:cNvSpPr txBox="1"/>
          <p:nvPr/>
        </p:nvSpPr>
        <p:spPr>
          <a:xfrm>
            <a:off x="6295235" y="237006"/>
            <a:ext cx="1806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Biantara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Resmi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B5A89-1D0C-4116-B9DF-58D9E4A10727}"/>
              </a:ext>
            </a:extLst>
          </p:cNvPr>
          <p:cNvSpPr txBox="1"/>
          <p:nvPr/>
        </p:nvSpPr>
        <p:spPr>
          <a:xfrm>
            <a:off x="5685321" y="555526"/>
            <a:ext cx="3352318" cy="2310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iantara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ditepikeun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hiji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acara,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pikeun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nepikeun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maksud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atawa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mangaruhan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ngadangukeun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Contona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pangabagéa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pupuhu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panata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calagara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nampi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atanapi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sérén-sumérén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pangantén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pangbagéa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pupuhu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jsb</a:t>
            </a:r>
            <a:r>
              <a: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pamiarsa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téh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ngabandungan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eusi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tur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henteu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ma-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sihan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verbal. Dina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ngarésponna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ogé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ukur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unggeuk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keprok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ngacungkeun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jempol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atawa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godeg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Jadi,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kasina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monologis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searah</a:t>
            </a:r>
            <a:r>
              <a:rPr lang="en-US" sz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9C794-6C36-4499-9210-77ACB94D04B2}"/>
              </a:ext>
            </a:extLst>
          </p:cNvPr>
          <p:cNvSpPr txBox="1"/>
          <p:nvPr/>
        </p:nvSpPr>
        <p:spPr>
          <a:xfrm>
            <a:off x="4509163" y="3223996"/>
            <a:ext cx="2248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Biantara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Teu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Resmi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064"/>
            <a:ext cx="9144000" cy="648071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err="1">
                <a:solidFill>
                  <a:srgbClr val="92D050"/>
                </a:solidFill>
              </a:rPr>
              <a:t>Jenis</a:t>
            </a:r>
            <a:r>
              <a:rPr lang="en-US" altLang="ko-KR" dirty="0">
                <a:solidFill>
                  <a:schemeClr val="accent2"/>
                </a:solidFill>
              </a:rPr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Biantara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24" y="1564834"/>
            <a:ext cx="1829700" cy="1368174"/>
            <a:chOff x="0" y="1564834"/>
            <a:chExt cx="1829700" cy="1368174"/>
          </a:xfrm>
          <a:solidFill>
            <a:schemeClr val="accent1"/>
          </a:solidFill>
        </p:grpSpPr>
        <p:sp>
          <p:nvSpPr>
            <p:cNvPr id="3" name="Rectangle 2"/>
            <p:cNvSpPr/>
            <p:nvPr/>
          </p:nvSpPr>
          <p:spPr>
            <a:xfrm>
              <a:off x="0" y="1564834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9"/>
            <p:cNvSpPr/>
            <p:nvPr/>
          </p:nvSpPr>
          <p:spPr>
            <a:xfrm rot="10800000" flipH="1">
              <a:off x="9079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29700" y="1564833"/>
            <a:ext cx="1825200" cy="1368175"/>
            <a:chOff x="1829700" y="1564833"/>
            <a:chExt cx="1825200" cy="1368175"/>
          </a:xfrm>
          <a:solidFill>
            <a:schemeClr val="accent2"/>
          </a:solidFill>
        </p:grpSpPr>
        <p:sp>
          <p:nvSpPr>
            <p:cNvPr id="4" name="Rectangle 3"/>
            <p:cNvSpPr/>
            <p:nvPr/>
          </p:nvSpPr>
          <p:spPr>
            <a:xfrm>
              <a:off x="1829700" y="1564833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9"/>
            <p:cNvSpPr/>
            <p:nvPr/>
          </p:nvSpPr>
          <p:spPr>
            <a:xfrm rot="10800000" flipH="1">
              <a:off x="27331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59400" y="1564832"/>
            <a:ext cx="1825200" cy="1368176"/>
            <a:chOff x="3659400" y="1564832"/>
            <a:chExt cx="1825200" cy="1368176"/>
          </a:xfrm>
          <a:solidFill>
            <a:schemeClr val="accent3"/>
          </a:solidFill>
        </p:grpSpPr>
        <p:sp>
          <p:nvSpPr>
            <p:cNvPr id="5" name="Rectangle 4"/>
            <p:cNvSpPr/>
            <p:nvPr/>
          </p:nvSpPr>
          <p:spPr>
            <a:xfrm>
              <a:off x="3659400" y="1564832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 flipH="1">
              <a:off x="45583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9100" y="1564831"/>
            <a:ext cx="1825200" cy="1368177"/>
            <a:chOff x="5489100" y="1564831"/>
            <a:chExt cx="1825200" cy="1368177"/>
          </a:xfrm>
          <a:solidFill>
            <a:schemeClr val="accent4"/>
          </a:solidFill>
        </p:grpSpPr>
        <p:sp>
          <p:nvSpPr>
            <p:cNvPr id="6" name="Rectangle 5"/>
            <p:cNvSpPr/>
            <p:nvPr/>
          </p:nvSpPr>
          <p:spPr>
            <a:xfrm>
              <a:off x="5489100" y="1564831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9"/>
            <p:cNvSpPr/>
            <p:nvPr/>
          </p:nvSpPr>
          <p:spPr>
            <a:xfrm rot="10800000" flipH="1">
              <a:off x="63835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1976" y="1564830"/>
            <a:ext cx="1825200" cy="1368178"/>
            <a:chOff x="7318800" y="1564830"/>
            <a:chExt cx="1825200" cy="1368178"/>
          </a:xfrm>
          <a:solidFill>
            <a:schemeClr val="accent5"/>
          </a:solidFill>
        </p:grpSpPr>
        <p:sp>
          <p:nvSpPr>
            <p:cNvPr id="7" name="Rectangle 6"/>
            <p:cNvSpPr/>
            <p:nvPr/>
          </p:nvSpPr>
          <p:spPr>
            <a:xfrm>
              <a:off x="7318800" y="1564830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9"/>
            <p:cNvSpPr/>
            <p:nvPr/>
          </p:nvSpPr>
          <p:spPr>
            <a:xfrm rot="10800000" flipH="1">
              <a:off x="82087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7491" y="156483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191" y="1564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891" y="15642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91" y="156393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6291" y="156363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429" y="2372301"/>
            <a:ext cx="141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/>
              <a:t>Informatif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3388" y="2383039"/>
            <a:ext cx="141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/>
              <a:t>Edukatif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1764" y="2380669"/>
            <a:ext cx="141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/>
              <a:t>Persuasif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3524" y="2371853"/>
            <a:ext cx="141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/>
              <a:t>Provokatif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6401" y="2371703"/>
            <a:ext cx="141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Rekreatif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076" y="2889568"/>
            <a:ext cx="1612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pikeun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nepikeun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béja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ka nu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ngadangukeun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8399" y="2889568"/>
            <a:ext cx="1798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pikeun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-jak,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ngolo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ngada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lvl="0" algn="just">
              <a:tabLst>
                <a:tab pos="630555" algn="l"/>
              </a:tabLst>
            </a:pPr>
            <a:r>
              <a:rPr lang="en-US" sz="14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ngukeun</a:t>
            </a:r>
            <a:r>
              <a:rPr lang="en-US" sz="14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GB" sz="1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0776" y="2889568"/>
            <a:ext cx="148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biantara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pikeun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id-ID" sz="1400" dirty="0">
                <a:latin typeface="Cambria" panose="02040503050406030204" pitchFamily="18" charset="0"/>
                <a:ea typeface="Cambria" panose="02040503050406030204" pitchFamily="18" charset="0"/>
              </a:rPr>
              <a:t>nepikeun bahan-bahan atikan/pangajaran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0176" y="2889568"/>
            <a:ext cx="164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biantara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nu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eusina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hasutan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id-ID" sz="1400" dirty="0">
                <a:latin typeface="Cambria" panose="02040503050406030204" pitchFamily="18" charset="0"/>
                <a:ea typeface="Cambria" panose="02040503050406030204" pitchFamily="18" charset="0"/>
              </a:rPr>
              <a:t>ngahasut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8476" y="2889568"/>
            <a:ext cx="182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biantara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nu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eusina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pikeun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ngahibur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 nu   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ngadarangukeun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,     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nyangking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kasenang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-an, 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5576" y="907169"/>
            <a:ext cx="436459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Dumasar</a:t>
            </a:r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kana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dibagi</a:t>
            </a:r>
            <a:r>
              <a:rPr lang="en-US" sz="1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146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err="1">
                <a:solidFill>
                  <a:srgbClr val="92D050"/>
                </a:solidFill>
              </a:rPr>
              <a:t>Jenis</a:t>
            </a:r>
            <a:r>
              <a:rPr lang="en-US" altLang="ko-KR" dirty="0">
                <a:solidFill>
                  <a:schemeClr val="accent2"/>
                </a:solidFill>
              </a:rPr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Biantara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3894115-D78D-47D3-AD7B-FB5A55064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699565"/>
            <a:ext cx="5076057" cy="232651"/>
          </a:xfrm>
        </p:spPr>
        <p:txBody>
          <a:bodyPr/>
          <a:lstStyle/>
          <a:p>
            <a:r>
              <a:rPr lang="en-US" altLang="ko-KR" sz="1400" b="1" dirty="0"/>
              <a:t>C. </a:t>
            </a:r>
            <a:r>
              <a:rPr lang="en-US" altLang="ko-KR" sz="1400" b="1" dirty="0" err="1"/>
              <a:t>Dumasar</a:t>
            </a:r>
            <a:r>
              <a:rPr lang="en-US" altLang="ko-KR" sz="1400" b="1" dirty="0"/>
              <a:t> kana </a:t>
            </a:r>
            <a:r>
              <a:rPr lang="en-US" altLang="ko-KR" sz="1400" b="1" dirty="0" err="1"/>
              <a:t>Palakiah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atawa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Tehnikna</a:t>
            </a:r>
            <a:endParaRPr lang="ko-KR" altLang="en-US" sz="1400" b="1" dirty="0"/>
          </a:p>
        </p:txBody>
      </p:sp>
      <p:sp>
        <p:nvSpPr>
          <p:cNvPr id="9" name="Rounded Rectangle 2"/>
          <p:cNvSpPr/>
          <p:nvPr/>
        </p:nvSpPr>
        <p:spPr>
          <a:xfrm>
            <a:off x="1915217" y="305436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88" y="2121336"/>
                  <a:pt x="1182276" y="2233128"/>
                </a:cubicBezTo>
                <a:cubicBezTo>
                  <a:pt x="1242231" y="2133570"/>
                  <a:pt x="1270744" y="2077241"/>
                  <a:pt x="1338560" y="1981614"/>
                </a:cubicBezTo>
                <a:cubicBezTo>
                  <a:pt x="1179938" y="1847976"/>
                  <a:pt x="1139493" y="1714201"/>
                  <a:pt x="1182276" y="1442314"/>
                </a:cubicBezTo>
                <a:cubicBezTo>
                  <a:pt x="1278887" y="933047"/>
                  <a:pt x="1719145" y="717744"/>
                  <a:pt x="2217373" y="796414"/>
                </a:cubicBezTo>
                <a:cubicBezTo>
                  <a:pt x="2693518" y="922006"/>
                  <a:pt x="2734920" y="1291882"/>
                  <a:pt x="2730780" y="1554106"/>
                </a:cubicBezTo>
                <a:cubicBezTo>
                  <a:pt x="2718359" y="1690737"/>
                  <a:pt x="2647975" y="2117199"/>
                  <a:pt x="2424394" y="2278672"/>
                </a:cubicBezTo>
                <a:cubicBezTo>
                  <a:pt x="2160788" y="2452568"/>
                  <a:pt x="1888903" y="2262110"/>
                  <a:pt x="1910984" y="2071653"/>
                </a:cubicBezTo>
                <a:cubicBezTo>
                  <a:pt x="1956529" y="1863255"/>
                  <a:pt x="2022775" y="1712821"/>
                  <a:pt x="2072459" y="1512703"/>
                </a:cubicBezTo>
                <a:cubicBezTo>
                  <a:pt x="2131805" y="1340187"/>
                  <a:pt x="2042096" y="1196651"/>
                  <a:pt x="1873721" y="1156628"/>
                </a:cubicBezTo>
                <a:cubicBezTo>
                  <a:pt x="1708106" y="1123505"/>
                  <a:pt x="1563193" y="1289120"/>
                  <a:pt x="1525929" y="1392629"/>
                </a:cubicBezTo>
                <a:cubicBezTo>
                  <a:pt x="1436222" y="1690738"/>
                  <a:pt x="1561810" y="1781827"/>
                  <a:pt x="1521788" y="1897758"/>
                </a:cubicBezTo>
                <a:cubicBezTo>
                  <a:pt x="1280268" y="2629227"/>
                  <a:pt x="1220920" y="3468343"/>
                  <a:pt x="1339611" y="3487664"/>
                </a:cubicBezTo>
                <a:cubicBezTo>
                  <a:pt x="1434840" y="3497327"/>
                  <a:pt x="1646000" y="3192318"/>
                  <a:pt x="1803335" y="2485692"/>
                </a:cubicBezTo>
                <a:cubicBezTo>
                  <a:pt x="1901324" y="2594721"/>
                  <a:pt x="2040716" y="2716173"/>
                  <a:pt x="2283619" y="2688571"/>
                </a:cubicBezTo>
                <a:cubicBezTo>
                  <a:pt x="2641073" y="2634746"/>
                  <a:pt x="3060631" y="2369763"/>
                  <a:pt x="3144820" y="1595509"/>
                </a:cubicBezTo>
                <a:cubicBezTo>
                  <a:pt x="3176562" y="1313962"/>
                  <a:pt x="3108937" y="556273"/>
                  <a:pt x="2134565" y="477605"/>
                </a:cubicBezTo>
                <a:cubicBezTo>
                  <a:pt x="2081172" y="473119"/>
                  <a:pt x="2029444" y="471448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2735848" y="305436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"/>
          <p:cNvSpPr/>
          <p:nvPr/>
        </p:nvSpPr>
        <p:spPr>
          <a:xfrm>
            <a:off x="1915217" y="121680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3"/>
          <p:cNvSpPr/>
          <p:nvPr/>
        </p:nvSpPr>
        <p:spPr>
          <a:xfrm>
            <a:off x="2735848" y="121680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3528" y="1235231"/>
            <a:ext cx="72008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2523528" y="3067817"/>
            <a:ext cx="72008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468600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563844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66842" y="3623229"/>
            <a:ext cx="1916375" cy="1596844"/>
            <a:chOff x="2113657" y="4283314"/>
            <a:chExt cx="3647460" cy="159684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13849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Téhnik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ditepi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keunana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sacara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torojogan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dadakan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tanpa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tatahar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saméméhna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Biasana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leu-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wih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jujur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saayana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sabab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ditepikeun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sacara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spontan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7030A0"/>
                  </a:solidFill>
                  <a:cs typeface="Arial" pitchFamily="34" charset="0"/>
                </a:rPr>
                <a:t>IMPROMTU</a:t>
              </a:r>
              <a:endParaRPr lang="ko-KR" altLang="en-US" sz="12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842" y="1756038"/>
            <a:ext cx="2056686" cy="879998"/>
            <a:chOff x="2113657" y="4258623"/>
            <a:chExt cx="3734359" cy="879998"/>
          </a:xfrm>
        </p:grpSpPr>
        <p:sp>
          <p:nvSpPr>
            <p:cNvPr id="21" name="TextBox 20"/>
            <p:cNvSpPr txBox="1"/>
            <p:nvPr/>
          </p:nvSpPr>
          <p:spPr>
            <a:xfrm>
              <a:off x="2331305" y="4492290"/>
              <a:ext cx="3516711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Téhnik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maca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naskah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nu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geus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dita-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taharkeun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anggalna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7" y="425862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70C0"/>
                  </a:solidFill>
                  <a:cs typeface="Arial" pitchFamily="34" charset="0"/>
                </a:rPr>
                <a:t>MANUSKRIP</a:t>
              </a:r>
              <a:endParaRPr lang="ko-KR" altLang="en-US" sz="12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35848" y="3623229"/>
            <a:ext cx="1999457" cy="1701668"/>
            <a:chOff x="2113657" y="4283314"/>
            <a:chExt cx="3647460" cy="1701668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599987"/>
              <a:ext cx="3647458" cy="138499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Téhnik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remen </a:t>
              </a:r>
            </a:p>
            <a:p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dipaké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geus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malahér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sabab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ukur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nyiapkeun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pointerna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wungkul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satu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</a:p>
            <a:p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dimekarkeun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nalika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rgbClr val="00B050"/>
                  </a:solidFill>
                  <a:cs typeface="Arial" pitchFamily="34" charset="0"/>
                </a:rPr>
                <a:t>EKSTEMPORAN</a:t>
              </a:r>
              <a:endParaRPr lang="ko-KR" altLang="en-US" sz="1200" b="1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35848" y="1743799"/>
            <a:ext cx="1916374" cy="895110"/>
            <a:chOff x="2113657" y="4246384"/>
            <a:chExt cx="3647458" cy="895110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Téhnik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l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ngapalkeun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atawa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d-ID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dit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alar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naskahna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7" y="4246384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MEMORITER</a:t>
              </a:r>
              <a:endParaRPr lang="ko-KR" altLang="en-US" sz="1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1266" name="Picture 2" descr="Membakar Semangat Pahlawan Masa Kini - Kompasiana.com">
            <a:extLst>
              <a:ext uri="{FF2B5EF4-FFF2-40B4-BE49-F238E27FC236}">
                <a16:creationId xmlns:a16="http://schemas.microsoft.com/office/drawing/2014/main" id="{C100554B-E7A4-4843-8A65-B7150F99878C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6" b="238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9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err="1">
                <a:solidFill>
                  <a:schemeClr val="accent3"/>
                </a:solidFill>
              </a:rPr>
              <a:t>Jenis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Biantara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4EE685-012B-411B-83D1-B6B16A9F9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en-US" altLang="ko-KR" dirty="0" err="1"/>
              <a:t>Dumasar</a:t>
            </a:r>
            <a:r>
              <a:rPr lang="en-US" altLang="ko-KR" dirty="0"/>
              <a:t> kana Gaya/</a:t>
            </a:r>
            <a:r>
              <a:rPr lang="en-US" altLang="ko-KR" dirty="0" err="1"/>
              <a:t>Langgam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18629" y="1536342"/>
            <a:ext cx="3506742" cy="3024336"/>
            <a:chOff x="2695632" y="1419622"/>
            <a:chExt cx="3757224" cy="3240360"/>
          </a:xfrm>
        </p:grpSpPr>
        <p:sp>
          <p:nvSpPr>
            <p:cNvPr id="4" name="Oval 3"/>
            <p:cNvSpPr/>
            <p:nvPr/>
          </p:nvSpPr>
          <p:spPr>
            <a:xfrm>
              <a:off x="3056064" y="1495398"/>
              <a:ext cx="3024336" cy="3024336"/>
            </a:xfrm>
            <a:prstGeom prst="ellipse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4174633" y="2301917"/>
              <a:ext cx="787199" cy="1411298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97560" y="1419622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95632" y="2552144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97560" y="3745582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32040" y="3745582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8456" y="255214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32040" y="1419622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70277" y="2521318"/>
            <a:ext cx="2208029" cy="1185920"/>
            <a:chOff x="2113657" y="4209192"/>
            <a:chExt cx="3647460" cy="1185920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656448"/>
              <a:ext cx="3647458" cy="7386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Lagam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diébréhkeun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sacara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agrésif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Biasana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dilarap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kampanyeu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atawa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propaganda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pulitik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9" y="4209192"/>
              <a:ext cx="3647458" cy="45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1200"/>
                </a:spcAft>
                <a:tabLst>
                  <a:tab pos="630555" algn="l"/>
                </a:tabLst>
              </a:pPr>
              <a:r>
                <a:rPr lang="en-US" b="1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Agitasi</a:t>
              </a:r>
              <a:endParaRPr lang="en-GB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40283" y="1382062"/>
            <a:ext cx="2419092" cy="1182698"/>
            <a:chOff x="2113657" y="4283314"/>
            <a:chExt cx="3991956" cy="1182698"/>
          </a:xfrm>
        </p:grpSpPr>
        <p:sp>
          <p:nvSpPr>
            <p:cNvPr id="43" name="TextBox 42"/>
            <p:cNvSpPr txBox="1"/>
            <p:nvPr/>
          </p:nvSpPr>
          <p:spPr>
            <a:xfrm>
              <a:off x="2113657" y="4565766"/>
              <a:ext cx="3991956" cy="90024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Lagam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réligius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biasana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into-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nasina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naék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heula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tuluy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turun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kalawan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i="1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ceremonis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Biasana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di-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larapkeun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mubalig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khotib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atawa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pingpinan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agama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séjénna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3659" y="4283314"/>
              <a:ext cx="3647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Religius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7383" y="2571750"/>
            <a:ext cx="2341245" cy="565715"/>
            <a:chOff x="2113657" y="4206447"/>
            <a:chExt cx="4421931" cy="565715"/>
          </a:xfrm>
        </p:grpSpPr>
        <p:sp>
          <p:nvSpPr>
            <p:cNvPr id="46" name="TextBox 45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88130" y="4206447"/>
              <a:ext cx="3647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Sentimentil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84624" y="3723878"/>
            <a:ext cx="2337056" cy="1192854"/>
            <a:chOff x="2113657" y="4293227"/>
            <a:chExt cx="4414019" cy="1192854"/>
          </a:xfrm>
        </p:grpSpPr>
        <p:sp>
          <p:nvSpPr>
            <p:cNvPr id="49" name="TextBox 48"/>
            <p:cNvSpPr txBox="1"/>
            <p:nvPr/>
          </p:nvSpPr>
          <p:spPr>
            <a:xfrm>
              <a:off x="2113657" y="4585835"/>
              <a:ext cx="4414019" cy="9002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Lagam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ngandung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piwu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lang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atawa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piwuruk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Umumna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dilarapkeun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guru  ka murid,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kolot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anak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atawa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jalma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leuwih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kolot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 </a:t>
              </a:r>
            </a:p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sahandapeun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92866" y="4293227"/>
              <a:ext cx="3647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Didaktik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75" name="Oval 21"/>
          <p:cNvSpPr>
            <a:spLocks noChangeAspect="1"/>
          </p:cNvSpPr>
          <p:nvPr/>
        </p:nvSpPr>
        <p:spPr>
          <a:xfrm>
            <a:off x="5738939" y="2830563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/>
          <p:cNvSpPr/>
          <p:nvPr/>
        </p:nvSpPr>
        <p:spPr>
          <a:xfrm>
            <a:off x="3067102" y="2853229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ectangle 23"/>
          <p:cNvSpPr/>
          <p:nvPr/>
        </p:nvSpPr>
        <p:spPr>
          <a:xfrm>
            <a:off x="5121186" y="1809381"/>
            <a:ext cx="422954" cy="24879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Rectangle 30"/>
          <p:cNvSpPr/>
          <p:nvPr/>
        </p:nvSpPr>
        <p:spPr>
          <a:xfrm>
            <a:off x="3636702" y="1774545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7"/>
          <p:cNvSpPr/>
          <p:nvPr/>
        </p:nvSpPr>
        <p:spPr>
          <a:xfrm>
            <a:off x="3616034" y="3943233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Block Arc 14"/>
          <p:cNvSpPr/>
          <p:nvPr/>
        </p:nvSpPr>
        <p:spPr>
          <a:xfrm rot="16200000">
            <a:off x="5134418" y="3934254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69AC34-B7F3-4D08-83D7-537DF20F70ED}"/>
              </a:ext>
            </a:extLst>
          </p:cNvPr>
          <p:cNvGrpSpPr/>
          <p:nvPr/>
        </p:nvGrpSpPr>
        <p:grpSpPr>
          <a:xfrm>
            <a:off x="5788936" y="3667556"/>
            <a:ext cx="2527479" cy="992426"/>
            <a:chOff x="1942039" y="4154944"/>
            <a:chExt cx="3819076" cy="99242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3B430F5-939B-432F-86B5-A504EBB62D8B}"/>
                </a:ext>
              </a:extLst>
            </p:cNvPr>
            <p:cNvSpPr txBox="1"/>
            <p:nvPr/>
          </p:nvSpPr>
          <p:spPr>
            <a:xfrm>
              <a:off x="1989075" y="4570289"/>
              <a:ext cx="3772040" cy="5770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Lagam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pangbébasna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jéntré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tenang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tur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écés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Biasana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dilarapkeun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waktu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keur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rapat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B8C024F-B7A3-4261-9C11-6A01E78A7D8D}"/>
                </a:ext>
              </a:extLst>
            </p:cNvPr>
            <p:cNvSpPr txBox="1"/>
            <p:nvPr/>
          </p:nvSpPr>
          <p:spPr>
            <a:xfrm>
              <a:off x="1942039" y="4154944"/>
              <a:ext cx="3431282" cy="456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1200"/>
                </a:spcAft>
                <a:tabLst>
                  <a:tab pos="630555" algn="l"/>
                </a:tabLst>
              </a:pPr>
              <a:r>
                <a:rPr lang="en-US" sz="1800" b="1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Konvérsasi</a:t>
              </a:r>
              <a:endParaRPr lang="en-GB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DCB30D7-2E03-4149-8214-69178BEA2F3D}"/>
              </a:ext>
            </a:extLst>
          </p:cNvPr>
          <p:cNvGrpSpPr/>
          <p:nvPr/>
        </p:nvGrpSpPr>
        <p:grpSpPr>
          <a:xfrm>
            <a:off x="1288340" y="1436486"/>
            <a:ext cx="2063579" cy="1066450"/>
            <a:chOff x="2113657" y="4167377"/>
            <a:chExt cx="3897500" cy="106645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DC454CB-131B-4AB4-818F-7581FD75CDE4}"/>
                </a:ext>
              </a:extLst>
            </p:cNvPr>
            <p:cNvSpPr txBox="1"/>
            <p:nvPr/>
          </p:nvSpPr>
          <p:spPr>
            <a:xfrm>
              <a:off x="2113657" y="4495163"/>
              <a:ext cx="3778808" cy="7386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indent="9525"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Lagam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sok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dilarap-keun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aktor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aktris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diba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</a:p>
            <a:p>
              <a:pPr indent="9525"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rengan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gaya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géstur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05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indent="9525" algn="just">
                <a:tabLst>
                  <a:tab pos="630555" algn="l"/>
                </a:tabLst>
              </a:pPr>
              <a:r>
                <a:rPr lang="en-US" sz="105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pasemon</a:t>
              </a:r>
              <a:endParaRPr lang="en-GB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27F26DB-5441-478F-9861-5D221F9F2507}"/>
                </a:ext>
              </a:extLst>
            </p:cNvPr>
            <p:cNvSpPr txBox="1"/>
            <p:nvPr/>
          </p:nvSpPr>
          <p:spPr>
            <a:xfrm>
              <a:off x="2363699" y="4167377"/>
              <a:ext cx="3647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</a:t>
              </a:r>
              <a:r>
                <a:rPr lang="en-US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éaterikal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9CDFDF0-6863-4F7B-B659-ED7791F01B54}"/>
              </a:ext>
            </a:extLst>
          </p:cNvPr>
          <p:cNvSpPr txBox="1"/>
          <p:nvPr/>
        </p:nvSpPr>
        <p:spPr>
          <a:xfrm>
            <a:off x="880896" y="2860466"/>
            <a:ext cx="1931191" cy="9002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9525" algn="just">
              <a:tabLst>
                <a:tab pos="630555" algn="l"/>
              </a:tabLst>
            </a:pP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Lagam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biantara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ngahudang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rasa,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gumbira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atawa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rasa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nalangsa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Biasana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di-</a:t>
            </a:r>
          </a:p>
          <a:p>
            <a:pPr indent="9525" algn="just">
              <a:tabLst>
                <a:tab pos="630555" algn="l"/>
              </a:tabLst>
            </a:pP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larapkeun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motivator-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US" sz="105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tivator</a:t>
            </a:r>
            <a:r>
              <a:rPr lang="en-US" sz="10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05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2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9039" b="3867"/>
          <a:stretch/>
        </p:blipFill>
        <p:spPr>
          <a:xfrm>
            <a:off x="753718" y="1498354"/>
            <a:ext cx="2164404" cy="1865484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t="819" r="4196" b="-819"/>
          <a:stretch/>
        </p:blipFill>
        <p:spPr>
          <a:xfrm>
            <a:off x="3483054" y="1498354"/>
            <a:ext cx="2164404" cy="1865484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17602"/>
          <a:stretch/>
        </p:blipFill>
        <p:spPr>
          <a:xfrm>
            <a:off x="6225878" y="1498354"/>
            <a:ext cx="2164404" cy="186548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3728" y="207238"/>
            <a:ext cx="5358796" cy="648071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err="1">
                <a:solidFill>
                  <a:srgbClr val="F2AC30"/>
                </a:solidFill>
              </a:rPr>
              <a:t>Sukses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rgbClr val="2FC5FA"/>
                </a:solidFill>
              </a:rPr>
              <a:t>Biantara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222" y="3393091"/>
            <a:ext cx="217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Upama basa Sunda anu dipaké, 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nu biantara kedah mibanda ka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jembaran basa, nyangkem tata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basana, unak-anik basa (babasan, paribasa, mamanis basa, étika 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jeung tata krama basa)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4990" y="3478594"/>
            <a:ext cx="213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Ngawasa (nyangkem) sarta bisa ngaréka bahan biantara  nepi ka karasa pentingna jeung gancang kahartina.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3478594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100" dirty="0" err="1">
                <a:latin typeface="Cambria" panose="02040503050406030204" pitchFamily="18" charset="0"/>
                <a:ea typeface="Cambria" panose="02040503050406030204" pitchFamily="18" charset="0"/>
              </a:rPr>
              <a:t>arigel</a:t>
            </a: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 merenahkeun diri sakujur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jeung réngkak polah anggahota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badan (gestur), rindat jeung pase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mon (ekspresi), olah vokal, diksi,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kalimah, sangkan jadi puseur per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pPr>
              <a:buNone/>
            </a:pPr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hatian.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276" y="1033271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cs typeface="Arial" pitchFamily="34" charset="0"/>
              </a:rPr>
              <a:t>Nyangkem</a:t>
            </a:r>
            <a:r>
              <a:rPr lang="en-US" altLang="ko-KR" sz="1200" b="1" dirty="0">
                <a:cs typeface="Arial" pitchFamily="34" charset="0"/>
              </a:rPr>
              <a:t> Media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9076" y="952711"/>
            <a:ext cx="2145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cs typeface="Arial" pitchFamily="34" charset="0"/>
              </a:rPr>
              <a:t>Ngawasa</a:t>
            </a:r>
            <a:r>
              <a:rPr lang="en-US" altLang="ko-KR" sz="1100" b="1" dirty="0">
                <a:cs typeface="Arial" pitchFamily="34" charset="0"/>
              </a:rPr>
              <a:t> </a:t>
            </a:r>
            <a:r>
              <a:rPr lang="en-US" altLang="ko-KR" sz="1100" b="1" dirty="0" err="1">
                <a:cs typeface="Arial" pitchFamily="34" charset="0"/>
              </a:rPr>
              <a:t>Materi</a:t>
            </a:r>
            <a:r>
              <a:rPr lang="en-US" altLang="ko-KR" sz="1100" b="1" dirty="0">
                <a:cs typeface="Arial" pitchFamily="34" charset="0"/>
              </a:rPr>
              <a:t> (</a:t>
            </a:r>
            <a:r>
              <a:rPr lang="en-US" altLang="ko-KR" sz="1100" b="1" dirty="0" err="1">
                <a:cs typeface="Arial" pitchFamily="34" charset="0"/>
              </a:rPr>
              <a:t>Kompetensi</a:t>
            </a:r>
            <a:r>
              <a:rPr lang="en-US" altLang="ko-KR" sz="1100" b="1" dirty="0">
                <a:cs typeface="Arial" pitchFamily="34" charset="0"/>
              </a:rPr>
              <a:t>)</a:t>
            </a:r>
            <a:endParaRPr lang="ko-KR" altLang="en-US" sz="11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5876" y="952710"/>
            <a:ext cx="2145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cs typeface="Arial" pitchFamily="34" charset="0"/>
              </a:rPr>
              <a:t>Cara </a:t>
            </a:r>
            <a:r>
              <a:rPr lang="en-US" altLang="ko-KR" sz="1100" b="1" dirty="0" err="1">
                <a:cs typeface="Arial" pitchFamily="34" charset="0"/>
              </a:rPr>
              <a:t>Nepikeunana</a:t>
            </a:r>
            <a:endParaRPr lang="en-US" altLang="ko-KR" sz="1100" b="1" dirty="0">
              <a:cs typeface="Arial" pitchFamily="34" charset="0"/>
            </a:endParaRPr>
          </a:p>
          <a:p>
            <a:pPr algn="ctr"/>
            <a:r>
              <a:rPr lang="en-US" altLang="ko-KR" sz="1100" b="1" dirty="0">
                <a:cs typeface="Arial" pitchFamily="34" charset="0"/>
              </a:rPr>
              <a:t>(</a:t>
            </a:r>
            <a:r>
              <a:rPr lang="en-US" altLang="ko-KR" sz="1100" b="1" dirty="0" err="1">
                <a:cs typeface="Arial" pitchFamily="34" charset="0"/>
              </a:rPr>
              <a:t>Performansi</a:t>
            </a:r>
            <a:r>
              <a:rPr lang="en-US" altLang="ko-KR" sz="1100" b="1" dirty="0">
                <a:cs typeface="Arial" pitchFamily="34" charset="0"/>
              </a:rPr>
              <a:t>)</a:t>
            </a:r>
            <a:endParaRPr lang="ko-KR" altLang="en-US" sz="11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CC43-90B4-420B-9094-6C685AC6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1471"/>
            <a:ext cx="5616624" cy="648071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id-ID" b="1" dirty="0">
                <a:solidFill>
                  <a:schemeClr val="bg1"/>
                </a:solidFill>
              </a:rPr>
              <a:t>erformansi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B2619-1E84-43C0-8C22-F0C8ECD9E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863798"/>
            <a:ext cx="9143999" cy="216000"/>
          </a:xfrm>
        </p:spPr>
        <p:txBody>
          <a:bodyPr/>
          <a:lstStyle/>
          <a:p>
            <a:r>
              <a:rPr lang="en-US" sz="1600" dirty="0"/>
              <a:t>Cara </a:t>
            </a:r>
            <a:r>
              <a:rPr lang="en-US" sz="1600" dirty="0" err="1"/>
              <a:t>Nepikeun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r>
              <a:rPr lang="en-US" sz="1600" dirty="0"/>
              <a:t> t</a:t>
            </a:r>
            <a:r>
              <a:rPr lang="id-ID" sz="1600" dirty="0"/>
              <a:t>é</a:t>
            </a:r>
            <a:r>
              <a:rPr lang="en-US" sz="1600" dirty="0"/>
              <a:t>h </a:t>
            </a:r>
            <a:r>
              <a:rPr lang="en-US" sz="1600" dirty="0" err="1"/>
              <a:t>numutkeun</a:t>
            </a:r>
            <a:r>
              <a:rPr lang="en-US" sz="1600" dirty="0"/>
              <a:t> </a:t>
            </a:r>
            <a:r>
              <a:rPr lang="en-US" sz="1600" dirty="0" err="1"/>
              <a:t>Djoeragan</a:t>
            </a:r>
            <a:r>
              <a:rPr lang="en-US" sz="1600" dirty="0"/>
              <a:t> </a:t>
            </a:r>
            <a:r>
              <a:rPr lang="en-US" sz="1600" dirty="0" err="1"/>
              <a:t>Goeroe</a:t>
            </a:r>
            <a:r>
              <a:rPr lang="en-US" sz="1600" dirty="0"/>
              <a:t> </a:t>
            </a:r>
            <a:r>
              <a:rPr lang="en-US" sz="1600" dirty="0" err="1"/>
              <a:t>Pangsijoen</a:t>
            </a:r>
            <a:r>
              <a:rPr lang="en-US" sz="1600" dirty="0"/>
              <a:t>: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C4186-8155-4C9E-8D9A-23815D67DE5F}"/>
              </a:ext>
            </a:extLst>
          </p:cNvPr>
          <p:cNvSpPr txBox="1"/>
          <p:nvPr/>
        </p:nvSpPr>
        <p:spPr>
          <a:xfrm>
            <a:off x="827584" y="1294477"/>
            <a:ext cx="813690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Kumaha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tapisna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ngamangpaatkeun mimbar jeung mikropon.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Naha urang biantara téh bari ngaléjég atawa came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blek dina korsi?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Kumaha urang ngaku balaréa ku cara neuteup, ngarérét, nanya, nunjuk, nepi ka hadirin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téh ngarasa diaku.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Kumaha ngamangpaatkeun intonasi atawa lentong, pasemon/ekspresi,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 isarah, jeung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peta/</a:t>
            </a:r>
            <a:r>
              <a:rPr lang="id-ID" sz="1600" i="1" dirty="0">
                <a:latin typeface="Cambria" panose="02040503050406030204" pitchFamily="18" charset="0"/>
                <a:ea typeface="Cambria" panose="02040503050406030204" pitchFamily="18" charset="0"/>
              </a:rPr>
              <a:t>gesture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Bisa m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erenahkeun diri sangkan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hen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teu tumamu atawa diasingkeun ku nu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hadirna.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Merenahkeun dirina satata jeung audiensna. Henteu ngaguruan, henteu légég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jeung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gumedé.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Biantara ulah loba direumbeuy ku basa asing (alih kode)....guminter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légég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bin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poréngés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457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CC43-90B4-420B-9094-6C685AC6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771550"/>
            <a:ext cx="6624736" cy="648071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Ngamangpaatkeun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Pangirut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C4186-8155-4C9E-8D9A-23815D67DE5F}"/>
              </a:ext>
            </a:extLst>
          </p:cNvPr>
          <p:cNvSpPr txBox="1"/>
          <p:nvPr/>
        </p:nvSpPr>
        <p:spPr>
          <a:xfrm>
            <a:off x="719572" y="1851670"/>
            <a:ext cx="8136904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d-ID" sz="2400" dirty="0"/>
              <a:t>Iwal ti hadé tata hadé basa, biantara ogé kedah direum</a:t>
            </a:r>
            <a:r>
              <a:rPr lang="en-US" sz="2400" dirty="0"/>
              <a:t>-</a:t>
            </a:r>
            <a:r>
              <a:rPr lang="id-ID" sz="2400" dirty="0"/>
              <a:t>beuy </a:t>
            </a:r>
            <a:r>
              <a:rPr lang="id-ID" sz="2400" dirty="0">
                <a:latin typeface="+mj-lt"/>
              </a:rPr>
              <a:t>ku kamampuh pangirut upamana: kamampuh </a:t>
            </a:r>
            <a:r>
              <a:rPr lang="en-US" sz="2400" dirty="0">
                <a:latin typeface="+mj-lt"/>
              </a:rPr>
              <a:t>     </a:t>
            </a:r>
            <a:r>
              <a:rPr lang="id-ID" sz="2400" dirty="0">
                <a:latin typeface="+mj-lt"/>
              </a:rPr>
              <a:t>ngabojég (humor), </a:t>
            </a:r>
            <a:r>
              <a:rPr lang="en-US" sz="2400" dirty="0">
                <a:latin typeface="+mj-lt"/>
              </a:rPr>
              <a:t>m</a:t>
            </a:r>
            <a:r>
              <a:rPr lang="id-ID" sz="2400" dirty="0">
                <a:latin typeface="+mj-lt"/>
              </a:rPr>
              <a:t>é</a:t>
            </a:r>
            <a:r>
              <a:rPr lang="en-US" sz="2400" dirty="0">
                <a:latin typeface="+mj-lt"/>
              </a:rPr>
              <a:t>r</a:t>
            </a:r>
            <a:r>
              <a:rPr lang="id-ID" sz="2400" dirty="0">
                <a:latin typeface="+mj-lt"/>
              </a:rPr>
              <a:t>é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ilustrasi</a:t>
            </a:r>
            <a:r>
              <a:rPr lang="id-ID" sz="2400" dirty="0">
                <a:latin typeface="+mj-lt"/>
              </a:rPr>
              <a:t>, ngawih, ngadongéng, </a:t>
            </a:r>
            <a:r>
              <a:rPr lang="en-US" sz="2400" dirty="0">
                <a:latin typeface="+mj-lt"/>
              </a:rPr>
              <a:t>    </a:t>
            </a:r>
            <a:r>
              <a:rPr lang="id-ID" sz="2400" dirty="0">
                <a:latin typeface="+mj-lt"/>
              </a:rPr>
              <a:t>akting. Hal ieu jadi penting keur ngahirupkeun suasana</a:t>
            </a:r>
            <a:r>
              <a:rPr lang="en-US" sz="2400" dirty="0">
                <a:latin typeface="+mj-lt"/>
              </a:rPr>
              <a:t> </a:t>
            </a:r>
            <a:r>
              <a:rPr lang="id-ID" sz="2400" dirty="0">
                <a:latin typeface="+mj-lt"/>
              </a:rPr>
              <a:t> jeung ngahudang perhatian anu geus teu fokus. </a:t>
            </a:r>
            <a:r>
              <a:rPr lang="en-US" sz="2400" dirty="0">
                <a:latin typeface="+mj-lt"/>
              </a:rPr>
              <a:t>Nya     </a:t>
            </a:r>
            <a:r>
              <a:rPr lang="en-US" sz="2400" dirty="0" err="1">
                <a:latin typeface="+mj-lt"/>
              </a:rPr>
              <a:t>tangtos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latin typeface="+mj-lt"/>
              </a:rPr>
              <a:t>ulah dugi ka “cul dogdog tinggal igel”, cul </a:t>
            </a:r>
            <a:endParaRPr lang="en-US" sz="2400" dirty="0">
              <a:latin typeface="+mj-lt"/>
            </a:endParaRPr>
          </a:p>
          <a:p>
            <a:pPr>
              <a:buNone/>
            </a:pPr>
            <a:r>
              <a:rPr lang="id-ID" sz="2400" dirty="0">
                <a:latin typeface="+mj-lt"/>
              </a:rPr>
              <a:t>pidatona kantun ngabodorna/pangirutna.</a:t>
            </a:r>
          </a:p>
        </p:txBody>
      </p:sp>
    </p:spTree>
    <p:extLst>
      <p:ext uri="{BB962C8B-B14F-4D97-AF65-F5344CB8AC3E}">
        <p14:creationId xmlns:p14="http://schemas.microsoft.com/office/powerpoint/2010/main" val="131239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CC43-90B4-420B-9094-6C685AC6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06434"/>
            <a:ext cx="4104456" cy="648071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REREGED BIANTARA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C4186-8155-4C9E-8D9A-23815D67DE5F}"/>
              </a:ext>
            </a:extLst>
          </p:cNvPr>
          <p:cNvSpPr txBox="1"/>
          <p:nvPr/>
        </p:nvSpPr>
        <p:spPr>
          <a:xfrm>
            <a:off x="215516" y="977116"/>
            <a:ext cx="8712968" cy="37548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Gangguan artikulasi</a:t>
            </a:r>
            <a:r>
              <a:rPr lang="id-ID" sz="1400" dirty="0">
                <a:latin typeface="+mj-lt"/>
              </a:rPr>
              <a:t> (Teu bisa nyora jeung ngucap nu sabenerna). Aya nu cadél, bindeng, teu apal</a:t>
            </a:r>
            <a:r>
              <a:rPr lang="en-US" sz="1400" dirty="0">
                <a:latin typeface="+mj-lt"/>
              </a:rPr>
              <a:t> </a:t>
            </a:r>
            <a:r>
              <a:rPr lang="id-ID" sz="1400" dirty="0">
                <a:latin typeface="+mj-lt"/>
              </a:rPr>
              <a:t> sora basa Sunda.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Geumpeur.</a:t>
            </a:r>
            <a:r>
              <a:rPr lang="id-ID" sz="1400" dirty="0">
                <a:latin typeface="+mj-lt"/>
              </a:rPr>
              <a:t> Teu pédé diteuteup ku jalma réa, komo mun di</a:t>
            </a:r>
            <a:r>
              <a:rPr lang="en-US" sz="1400" dirty="0">
                <a:latin typeface="+mj-lt"/>
              </a:rPr>
              <a:t> </a:t>
            </a:r>
            <a:r>
              <a:rPr lang="id-ID" sz="1400" dirty="0">
                <a:latin typeface="+mj-lt"/>
              </a:rPr>
              <a:t>antara hadirin aya nu dipikasérab,  </a:t>
            </a:r>
            <a:r>
              <a:rPr lang="en-US" sz="1400" dirty="0">
                <a:latin typeface="+mj-lt"/>
              </a:rPr>
              <a:t>       </a:t>
            </a:r>
            <a:r>
              <a:rPr lang="id-ID" sz="1400" dirty="0">
                <a:latin typeface="+mj-lt"/>
              </a:rPr>
              <a:t>ngarasa teu aman, jst.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Teu ngawasa bahan</a:t>
            </a:r>
            <a:r>
              <a:rPr lang="id-ID" sz="1400" dirty="0">
                <a:latin typeface="+mj-lt"/>
              </a:rPr>
              <a:t> biantara lantaran lain widangna atawa embung tetelepék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Bubuka sok pangjang teuing</a:t>
            </a:r>
            <a:r>
              <a:rPr lang="id-ID" sz="1400" dirty="0">
                <a:latin typeface="+mj-lt"/>
              </a:rPr>
              <a:t> lantaran katalikung ku tatakrama protokolér</a:t>
            </a:r>
          </a:p>
          <a:p>
            <a:pPr marL="285750" lvl="0" indent="-285750">
              <a:buFont typeface="Wingdings" panose="05000000000000000000" pitchFamily="2" charset="2"/>
              <a:buChar char="ü"/>
              <a:tabLst>
                <a:tab pos="7802563" algn="l"/>
              </a:tabLst>
            </a:pPr>
            <a:r>
              <a:rPr lang="id-ID" sz="1400" b="1" dirty="0">
                <a:latin typeface="+mj-lt"/>
              </a:rPr>
              <a:t>Leungiteun kecap</a:t>
            </a:r>
            <a:r>
              <a:rPr lang="id-ID" sz="1400" dirty="0">
                <a:latin typeface="+mj-lt"/>
              </a:rPr>
              <a:t>, lantaran teu nyangkem kajembaran kecap; teu nyangkem kana kodeu basa anu </a:t>
            </a:r>
            <a:r>
              <a:rPr lang="en-US" sz="1400" dirty="0">
                <a:latin typeface="+mj-lt"/>
              </a:rPr>
              <a:t>  </a:t>
            </a:r>
            <a:r>
              <a:rPr lang="id-ID" sz="1400" dirty="0">
                <a:latin typeface="+mj-lt"/>
              </a:rPr>
              <a:t>dipaké.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Teu boga kareueus kana basa sorangan</a:t>
            </a:r>
            <a:r>
              <a:rPr lang="id-ID" sz="1400" dirty="0">
                <a:latin typeface="+mj-lt"/>
              </a:rPr>
              <a:t>. Basa Sunda geus teu dipaké dina kahirupan sapopoéna.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Sérab ku deungeun.</a:t>
            </a:r>
            <a:r>
              <a:rPr lang="id-ID" sz="1400" dirty="0">
                <a:latin typeface="+mj-lt"/>
              </a:rPr>
              <a:t> Hayang ngaronjatkeun géngsi. Alih Code. Nyarita direumbeuy ku basa </a:t>
            </a:r>
            <a:r>
              <a:rPr lang="en-US" sz="1400" dirty="0">
                <a:latin typeface="+mj-lt"/>
              </a:rPr>
              <a:t>          </a:t>
            </a:r>
            <a:r>
              <a:rPr lang="id-ID" sz="1400" dirty="0">
                <a:latin typeface="+mj-lt"/>
              </a:rPr>
              <a:t>deungeun.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Teu apal ngagunakeun téknologi.</a:t>
            </a:r>
            <a:r>
              <a:rPr lang="id-ID" sz="1400" dirty="0">
                <a:latin typeface="+mj-lt"/>
              </a:rPr>
              <a:t> Pengeras suara jeung alat bantu séjén</a:t>
            </a:r>
            <a:r>
              <a:rPr lang="en-US" sz="1400" dirty="0">
                <a:latin typeface="+mj-lt"/>
              </a:rPr>
              <a:t>n</a:t>
            </a:r>
            <a:r>
              <a:rPr lang="id-ID" sz="1400" dirty="0">
                <a:latin typeface="+mj-lt"/>
              </a:rPr>
              <a:t>a.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Teu bisa meruhkeun hadirin</a:t>
            </a:r>
            <a:r>
              <a:rPr lang="id-ID" sz="1400" dirty="0">
                <a:latin typeface="+mj-lt"/>
              </a:rPr>
              <a:t>. Bisa jadi hadirin ngarasa teu perlu ku bahan biantarana. Bisa jadi </a:t>
            </a:r>
            <a:r>
              <a:rPr lang="en-US" sz="1400" dirty="0">
                <a:latin typeface="+mj-lt"/>
              </a:rPr>
              <a:t>      </a:t>
            </a:r>
            <a:r>
              <a:rPr lang="id-ID" sz="1400" dirty="0">
                <a:latin typeface="+mj-lt"/>
              </a:rPr>
              <a:t>bahan biantara geus bari/kliseu, teu saihwan, bahan luhur teuing atawa handap teuing.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id-ID" sz="1400" b="1" dirty="0">
                <a:latin typeface="+mj-lt"/>
              </a:rPr>
              <a:t>Sedih jeung dareuda</a:t>
            </a:r>
            <a:r>
              <a:rPr lang="id-ID" sz="1400" dirty="0">
                <a:latin typeface="+mj-lt"/>
              </a:rPr>
              <a:t>.Mun pareng kapapancénan biantara dina suasana anu matak émosional, biasana urang sok tara lancar, teu laju r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id-ID" sz="1400" dirty="0">
                <a:latin typeface="+mj-lt"/>
              </a:rPr>
              <a:t>k nyarita lantaran kapegat ku dareuda. Upamana  lebah biantara qubur, </a:t>
            </a:r>
            <a:r>
              <a:rPr lang="id-ID" sz="1400" i="1" dirty="0">
                <a:latin typeface="+mj-lt"/>
              </a:rPr>
              <a:t>walimatusyafar</a:t>
            </a:r>
            <a:r>
              <a:rPr lang="id-ID" sz="1400" dirty="0">
                <a:latin typeface="+mj-lt"/>
              </a:rPr>
              <a:t>, ngadu’a, jsb.</a:t>
            </a:r>
          </a:p>
        </p:txBody>
      </p:sp>
    </p:spTree>
    <p:extLst>
      <p:ext uri="{BB962C8B-B14F-4D97-AF65-F5344CB8AC3E}">
        <p14:creationId xmlns:p14="http://schemas.microsoft.com/office/powerpoint/2010/main" val="216288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8846045">
            <a:off x="4748768" y="-197551"/>
            <a:ext cx="2875424" cy="2478813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211710"/>
            <a:ext cx="2762561" cy="115212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LATIHAN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BIANTARA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984" y="638047"/>
            <a:ext cx="4176016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Diamond 5"/>
          <p:cNvSpPr/>
          <p:nvPr/>
        </p:nvSpPr>
        <p:spPr>
          <a:xfrm>
            <a:off x="6236256" y="860150"/>
            <a:ext cx="559472" cy="56112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554928"/>
            <a:ext cx="3888432" cy="800799"/>
            <a:chOff x="2227884" y="1266083"/>
            <a:chExt cx="2835932" cy="660094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49178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26981" y="1266083"/>
              <a:ext cx="1619328" cy="4820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Cara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Ngalatih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Kamampuh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Biantara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E88342-A4CA-415D-AEE7-61B3606EAEA1}"/>
              </a:ext>
            </a:extLst>
          </p:cNvPr>
          <p:cNvSpPr txBox="1">
            <a:spLocks/>
          </p:cNvSpPr>
          <p:nvPr/>
        </p:nvSpPr>
        <p:spPr>
          <a:xfrm>
            <a:off x="4611475" y="2204862"/>
            <a:ext cx="3848958" cy="1807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dirty="0"/>
              <a:t>bari ngaca, tingali peta, tingali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ulat</a:t>
            </a:r>
            <a:r>
              <a:rPr lang="en-US" sz="2000" dirty="0"/>
              <a:t> (</a:t>
            </a:r>
            <a:r>
              <a:rPr lang="id-ID" sz="2000" dirty="0"/>
              <a:t>pasemon</a:t>
            </a:r>
            <a:r>
              <a:rPr lang="en-US" sz="2000" dirty="0"/>
              <a:t>)</a:t>
            </a:r>
            <a:r>
              <a:rPr lang="id-ID" sz="2000" dirty="0"/>
              <a:t>, sareng dangu</a:t>
            </a:r>
            <a:r>
              <a:rPr lang="en-US" sz="2000" dirty="0"/>
              <a:t>-   </a:t>
            </a:r>
            <a:r>
              <a:rPr lang="id-ID" sz="2000" dirty="0"/>
              <a:t>keun béntés henteuna ucapan </a:t>
            </a:r>
            <a:r>
              <a:rPr lang="en-US" sz="2000" dirty="0"/>
              <a:t>   </a:t>
            </a:r>
            <a:r>
              <a:rPr lang="id-ID" sz="2000" dirty="0"/>
              <a:t>sareng lancar henteuna bahan </a:t>
            </a:r>
            <a:r>
              <a:rPr lang="en-US" sz="2000" dirty="0"/>
              <a:t>   </a:t>
            </a:r>
            <a:r>
              <a:rPr lang="id-ID" sz="2000" dirty="0"/>
              <a:t>anu di</a:t>
            </a:r>
            <a:r>
              <a:rPr lang="en-US" sz="2000" dirty="0" err="1"/>
              <a:t>tepi</a:t>
            </a:r>
            <a:r>
              <a:rPr lang="id-ID" sz="2000" dirty="0"/>
              <a:t>keun.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947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8846045">
            <a:off x="4748766" y="-259599"/>
            <a:ext cx="2875424" cy="2478813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786796"/>
            <a:ext cx="3324305" cy="1152128"/>
          </a:xfrm>
        </p:spPr>
        <p:txBody>
          <a:bodyPr/>
          <a:lstStyle/>
          <a:p>
            <a:r>
              <a:rPr lang="en-US" altLang="ko-KR" sz="3200" dirty="0" err="1">
                <a:solidFill>
                  <a:schemeClr val="accent3"/>
                </a:solidFill>
              </a:rPr>
              <a:t>Jamp</a:t>
            </a:r>
            <a:r>
              <a:rPr lang="id-ID" sz="3200" dirty="0">
                <a:solidFill>
                  <a:srgbClr val="92D050"/>
                </a:solidFill>
                <a:latin typeface="+mj-lt"/>
              </a:rPr>
              <a:t>é</a:t>
            </a:r>
            <a:r>
              <a:rPr lang="en-US" altLang="ko-KR" sz="3200" dirty="0">
                <a:solidFill>
                  <a:schemeClr val="accent3"/>
                </a:solidFill>
              </a:rPr>
              <a:t>/</a:t>
            </a:r>
            <a:r>
              <a:rPr lang="en-US" altLang="ko-KR" sz="3200" dirty="0" err="1">
                <a:solidFill>
                  <a:schemeClr val="accent3"/>
                </a:solidFill>
              </a:rPr>
              <a:t>Dunga</a:t>
            </a:r>
            <a:r>
              <a:rPr lang="en-US" altLang="ko-KR" sz="3200" dirty="0">
                <a:solidFill>
                  <a:srgbClr val="F2AC30"/>
                </a:solidFill>
              </a:rPr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Pangreugreug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7984" y="638047"/>
            <a:ext cx="4176016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Diamond 5"/>
          <p:cNvSpPr/>
          <p:nvPr/>
        </p:nvSpPr>
        <p:spPr>
          <a:xfrm>
            <a:off x="6236256" y="860150"/>
            <a:ext cx="559472" cy="56112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89872" y="1520567"/>
            <a:ext cx="3970559" cy="2085675"/>
            <a:chOff x="2167986" y="1218021"/>
            <a:chExt cx="2895829" cy="2085675"/>
          </a:xfrm>
        </p:grpSpPr>
        <p:sp>
          <p:nvSpPr>
            <p:cNvPr id="14" name="TextBox 13"/>
            <p:cNvSpPr txBox="1"/>
            <p:nvPr/>
          </p:nvSpPr>
          <p:spPr>
            <a:xfrm>
              <a:off x="2167986" y="1949479"/>
              <a:ext cx="2895829" cy="13542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R</a:t>
              </a:r>
              <a:r>
                <a:rPr lang="en-US" sz="1600" i="1" dirty="0">
                  <a:latin typeface="+mj-lt"/>
                  <a:cs typeface="Arial" panose="020B0604020202020204" pitchFamily="34" charset="0"/>
                </a:rPr>
                <a:t>a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bbis</a:t>
              </a:r>
              <a:r>
                <a:rPr lang="en-US" sz="1600" i="1" dirty="0" err="1">
                  <a:latin typeface="+mj-lt"/>
                  <a:cs typeface="Arial" panose="020B0604020202020204" pitchFamily="34" charset="0"/>
                </a:rPr>
                <a:t>yra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hl</a:t>
              </a:r>
              <a:r>
                <a:rPr lang="en-US" sz="1600" i="1" dirty="0" err="1">
                  <a:latin typeface="+mj-lt"/>
                  <a:cs typeface="Arial" panose="020B0604020202020204" pitchFamily="34" charset="0"/>
                </a:rPr>
                <a:t>i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i s</a:t>
              </a:r>
              <a:r>
                <a:rPr lang="en-US" sz="1600" i="1" dirty="0">
                  <a:latin typeface="+mj-lt"/>
                  <a:cs typeface="Arial" panose="020B0604020202020204" pitchFamily="34" charset="0"/>
                </a:rPr>
                <a:t>ha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drii wa yassirli</a:t>
              </a:r>
              <a:r>
                <a:rPr lang="en-US" sz="1600" i="1" dirty="0" err="1">
                  <a:latin typeface="+mj-lt"/>
                  <a:cs typeface="Arial" panose="020B0604020202020204" pitchFamily="34" charset="0"/>
                </a:rPr>
                <a:t>i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 amr</a:t>
              </a:r>
              <a:r>
                <a:rPr lang="en-US" sz="1600" i="1" dirty="0" err="1">
                  <a:latin typeface="+mj-lt"/>
                  <a:cs typeface="Arial" panose="020B0604020202020204" pitchFamily="34" charset="0"/>
                </a:rPr>
                <a:t>i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i, wahlul</a:t>
              </a:r>
              <a:r>
                <a:rPr lang="en-US" sz="1600" i="1" dirty="0">
                  <a:latin typeface="+mj-lt"/>
                  <a:cs typeface="Arial" panose="020B0604020202020204" pitchFamily="34" charset="0"/>
                </a:rPr>
                <a:t>’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 ukdata</a:t>
              </a:r>
              <a:r>
                <a:rPr lang="en-US" sz="1600" i="1" dirty="0">
                  <a:latin typeface="+mj-lt"/>
                  <a:cs typeface="Arial" panose="020B0604020202020204" pitchFamily="34" charset="0"/>
                </a:rPr>
                <a:t>m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m</a:t>
              </a:r>
              <a:r>
                <a:rPr lang="en-US" sz="1600" i="1" dirty="0">
                  <a:latin typeface="+mj-lt"/>
                  <a:cs typeface="Arial" panose="020B0604020202020204" pitchFamily="34" charset="0"/>
                </a:rPr>
                <a:t>il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lisaan</a:t>
              </a:r>
              <a:r>
                <a:rPr lang="en-US" sz="1600" i="1" dirty="0" err="1">
                  <a:latin typeface="+mj-lt"/>
                  <a:cs typeface="Arial" panose="020B0604020202020204" pitchFamily="34" charset="0"/>
                </a:rPr>
                <a:t>i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i, yafkohuu </a:t>
              </a:r>
              <a:r>
                <a:rPr lang="en-US" sz="1600" i="1" dirty="0">
                  <a:latin typeface="+mj-lt"/>
                  <a:cs typeface="Arial" panose="020B0604020202020204" pitchFamily="34" charset="0"/>
                </a:rPr>
                <a:t>q</a:t>
              </a:r>
              <a:r>
                <a:rPr lang="id-ID" sz="1600" i="1" dirty="0">
                  <a:latin typeface="+mj-lt"/>
                  <a:cs typeface="Arial" panose="020B0604020202020204" pitchFamily="34" charset="0"/>
                </a:rPr>
                <a:t>ouli</a:t>
              </a:r>
              <a:r>
                <a:rPr lang="en-US" sz="1600" i="1" dirty="0" err="1">
                  <a:latin typeface="+mj-lt"/>
                  <a:cs typeface="Arial" panose="020B0604020202020204" pitchFamily="34" charset="0"/>
                </a:rPr>
                <a:t>i</a:t>
              </a:r>
              <a:r>
                <a:rPr lang="en-US" i="1" dirty="0">
                  <a:latin typeface="+mj-lt"/>
                  <a:cs typeface="Arial" panose="020B0604020202020204" pitchFamily="34" charset="0"/>
                </a:rPr>
                <a:t>.</a:t>
              </a:r>
              <a:endParaRPr lang="id-ID" i="1" dirty="0"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id-ID" sz="1600" dirty="0">
                  <a:latin typeface="+mj-lt"/>
                  <a:cs typeface="Arial" panose="020B0604020202020204" pitchFamily="34" charset="0"/>
                </a:rPr>
                <a:t>Nu rarentul sia lutung, nu rar</a:t>
              </a:r>
              <a:r>
                <a:rPr lang="id-ID" sz="1600" dirty="0">
                  <a:latin typeface="+mj-lt"/>
                </a:rPr>
                <a:t>é</a:t>
              </a:r>
              <a:r>
                <a:rPr lang="id-ID" sz="1600" dirty="0">
                  <a:latin typeface="+mj-lt"/>
                  <a:cs typeface="Arial" panose="020B0604020202020204" pitchFamily="34" charset="0"/>
                </a:rPr>
                <a:t>d</a:t>
              </a:r>
              <a:r>
                <a:rPr lang="id-ID" sz="1600" dirty="0">
                  <a:latin typeface="+mj-lt"/>
                </a:rPr>
                <a:t>é</a:t>
              </a:r>
              <a:r>
                <a:rPr lang="id-ID" sz="1600" dirty="0">
                  <a:latin typeface="+mj-lt"/>
                  <a:cs typeface="Arial" panose="020B0604020202020204" pitchFamily="34" charset="0"/>
                </a:rPr>
                <a:t>s sia mony</a:t>
              </a:r>
              <a:r>
                <a:rPr lang="id-ID" sz="1600" dirty="0">
                  <a:latin typeface="+mj-lt"/>
                </a:rPr>
                <a:t>é</a:t>
              </a:r>
              <a:r>
                <a:rPr lang="id-ID" sz="1600" dirty="0">
                  <a:latin typeface="+mj-lt"/>
                  <a:cs typeface="Arial" panose="020B0604020202020204" pitchFamily="34" charset="0"/>
                </a:rPr>
                <a:t>t, jelema </a:t>
              </a:r>
              <a:r>
                <a:rPr lang="en-US" sz="1600" dirty="0" err="1">
                  <a:latin typeface="+mj-lt"/>
                  <a:cs typeface="Arial" panose="020B0604020202020204" pitchFamily="34" charset="0"/>
                </a:rPr>
                <a:t>ngan</a:t>
              </a:r>
              <a:r>
                <a:rPr lang="en-US" sz="16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id-ID" sz="1600" dirty="0">
                  <a:latin typeface="+mj-lt"/>
                  <a:cs typeface="Arial" panose="020B0604020202020204" pitchFamily="34" charset="0"/>
                </a:rPr>
                <a:t>aing sorangan.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80536" y="1218021"/>
              <a:ext cx="1470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Papatkeun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Jampe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64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5705" y="2838296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A075B5-A3E2-30B5-58CA-A2C240EAF1A5}"/>
              </a:ext>
            </a:extLst>
          </p:cNvPr>
          <p:cNvSpPr txBox="1">
            <a:spLocks/>
          </p:cNvSpPr>
          <p:nvPr/>
        </p:nvSpPr>
        <p:spPr>
          <a:xfrm>
            <a:off x="755576" y="915566"/>
            <a:ext cx="7769339" cy="8466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1600" dirty="0"/>
              <a:t>Dina </a:t>
            </a:r>
            <a:r>
              <a:rPr lang="en-GB" sz="1600" dirty="0" err="1"/>
              <a:t>budaya</a:t>
            </a:r>
            <a:r>
              <a:rPr lang="en-GB" sz="1600" dirty="0"/>
              <a:t>  </a:t>
            </a:r>
            <a:r>
              <a:rPr lang="en-GB" sz="1600" dirty="0" err="1"/>
              <a:t>Sunda</a:t>
            </a:r>
            <a:r>
              <a:rPr lang="en-GB" sz="1600" dirty="0"/>
              <a:t> </a:t>
            </a:r>
            <a:r>
              <a:rPr lang="en-GB" sz="1600" dirty="0" err="1"/>
              <a:t>aya</a:t>
            </a:r>
            <a:r>
              <a:rPr lang="en-GB" sz="1600" dirty="0"/>
              <a:t> </a:t>
            </a:r>
            <a:r>
              <a:rPr lang="en-GB" sz="1600" dirty="0" err="1"/>
              <a:t>paripolah</a:t>
            </a:r>
            <a:r>
              <a:rPr lang="en-GB" sz="1600" dirty="0"/>
              <a:t> anu </a:t>
            </a:r>
            <a:r>
              <a:rPr lang="en-GB" sz="1600" dirty="0" err="1"/>
              <a:t>patalina</a:t>
            </a:r>
            <a:r>
              <a:rPr lang="en-GB" sz="1600" dirty="0"/>
              <a:t> </a:t>
            </a:r>
            <a:r>
              <a:rPr lang="en-GB" sz="1600" dirty="0" err="1"/>
              <a:t>jeung</a:t>
            </a:r>
            <a:r>
              <a:rPr lang="en-GB" sz="1600" dirty="0"/>
              <a:t> </a:t>
            </a:r>
            <a:r>
              <a:rPr lang="en-GB" sz="1600" dirty="0" err="1"/>
              <a:t>nyarita</a:t>
            </a:r>
            <a:r>
              <a:rPr lang="en-GB" sz="1600" dirty="0"/>
              <a:t> </a:t>
            </a:r>
            <a:r>
              <a:rPr lang="en-GB" sz="1600" dirty="0" err="1"/>
              <a:t>sakumaha</a:t>
            </a:r>
            <a:r>
              <a:rPr lang="en-GB" sz="1600" dirty="0"/>
              <a:t> anu   </a:t>
            </a:r>
            <a:r>
              <a:rPr lang="en-GB" sz="1600" dirty="0" err="1"/>
              <a:t>karékam</a:t>
            </a:r>
            <a:r>
              <a:rPr lang="en-GB" sz="1600" dirty="0"/>
              <a:t> </a:t>
            </a:r>
            <a:r>
              <a:rPr lang="en-GB" sz="1600" dirty="0" err="1"/>
              <a:t>dina</a:t>
            </a:r>
            <a:r>
              <a:rPr lang="en-GB" sz="1600" dirty="0"/>
              <a:t> </a:t>
            </a:r>
            <a:r>
              <a:rPr lang="en-GB" sz="1600" dirty="0" err="1"/>
              <a:t>kahirupan</a:t>
            </a:r>
            <a:r>
              <a:rPr lang="en-GB" sz="1600" dirty="0"/>
              <a:t> </a:t>
            </a:r>
            <a:r>
              <a:rPr lang="en-GB" sz="1600" dirty="0" err="1"/>
              <a:t>sapopoé</a:t>
            </a:r>
            <a:r>
              <a:rPr lang="en-GB" sz="1600" dirty="0"/>
              <a:t>, </a:t>
            </a:r>
            <a:r>
              <a:rPr lang="en-GB" sz="1600" dirty="0" err="1"/>
              <a:t>boh</a:t>
            </a:r>
            <a:r>
              <a:rPr lang="en-GB" sz="1600" dirty="0"/>
              <a:t> </a:t>
            </a:r>
            <a:r>
              <a:rPr lang="en-GB" sz="1600" dirty="0" err="1"/>
              <a:t>salaku</a:t>
            </a:r>
            <a:r>
              <a:rPr lang="en-GB" sz="1600" dirty="0"/>
              <a:t> </a:t>
            </a:r>
            <a:r>
              <a:rPr lang="en-GB" sz="1600" dirty="0" err="1"/>
              <a:t>babasan</a:t>
            </a:r>
            <a:r>
              <a:rPr lang="en-GB" sz="1600" dirty="0"/>
              <a:t>/</a:t>
            </a:r>
            <a:r>
              <a:rPr lang="en-GB" sz="1600" dirty="0" err="1"/>
              <a:t>paribasa</a:t>
            </a:r>
            <a:r>
              <a:rPr lang="en-GB" sz="1600" dirty="0"/>
              <a:t> </a:t>
            </a:r>
            <a:r>
              <a:rPr lang="en-GB" sz="1600" dirty="0" err="1"/>
              <a:t>boh</a:t>
            </a:r>
            <a:r>
              <a:rPr lang="en-GB" sz="1600" dirty="0"/>
              <a:t> </a:t>
            </a:r>
            <a:r>
              <a:rPr lang="en-GB" sz="1600" dirty="0" err="1"/>
              <a:t>salaku</a:t>
            </a:r>
            <a:r>
              <a:rPr lang="en-GB" sz="1600" dirty="0"/>
              <a:t> </a:t>
            </a:r>
            <a:r>
              <a:rPr lang="en-GB" sz="1600" dirty="0" err="1"/>
              <a:t>kacapangan</a:t>
            </a:r>
            <a:r>
              <a:rPr lang="en-GB" sz="1600" dirty="0"/>
              <a:t>, </a:t>
            </a:r>
            <a:r>
              <a:rPr lang="en-GB" sz="1600" dirty="0" err="1"/>
              <a:t>saperti</a:t>
            </a:r>
            <a:r>
              <a:rPr lang="en-GB" sz="1600" dirty="0"/>
              <a:t> nu </a:t>
            </a:r>
            <a:r>
              <a:rPr lang="en-GB" sz="1600" dirty="0" err="1"/>
              <a:t>kaunggel</a:t>
            </a:r>
            <a:r>
              <a:rPr lang="en-GB" sz="1600" dirty="0"/>
              <a:t>  </a:t>
            </a:r>
            <a:r>
              <a:rPr lang="en-GB" sz="1600" dirty="0" err="1"/>
              <a:t>ieu</a:t>
            </a:r>
            <a:r>
              <a:rPr lang="en-GB" sz="1600" dirty="0"/>
              <a:t> di </a:t>
            </a:r>
            <a:r>
              <a:rPr lang="en-GB" sz="1600" dirty="0" err="1"/>
              <a:t>handap</a:t>
            </a:r>
            <a:r>
              <a:rPr lang="en-GB" sz="1600" dirty="0"/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B2EA64-1395-E027-5826-2CF966AD6D98}"/>
              </a:ext>
            </a:extLst>
          </p:cNvPr>
          <p:cNvSpPr txBox="1">
            <a:spLocks/>
          </p:cNvSpPr>
          <p:nvPr/>
        </p:nvSpPr>
        <p:spPr>
          <a:xfrm>
            <a:off x="865909" y="1964828"/>
            <a:ext cx="3706091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Basa </a:t>
            </a:r>
            <a:r>
              <a:rPr lang="en-GB" sz="1800" b="1" dirty="0" err="1"/>
              <a:t>mah</a:t>
            </a:r>
            <a:r>
              <a:rPr lang="en-GB" sz="1800" b="1" dirty="0"/>
              <a:t> </a:t>
            </a:r>
            <a:r>
              <a:rPr lang="en-GB" sz="1800" b="1" dirty="0" err="1"/>
              <a:t>teu</a:t>
            </a:r>
            <a:r>
              <a:rPr lang="en-GB" sz="1800" b="1" dirty="0"/>
              <a:t> </a:t>
            </a:r>
            <a:r>
              <a:rPr lang="en-GB" sz="1800" b="1" dirty="0" err="1"/>
              <a:t>meuli</a:t>
            </a:r>
            <a:r>
              <a:rPr lang="en-GB" sz="1800" b="1" dirty="0"/>
              <a:t> </a:t>
            </a:r>
            <a:r>
              <a:rPr lang="en-GB" sz="1800" b="1" dirty="0" err="1"/>
              <a:t>ieuh</a:t>
            </a:r>
            <a:endParaRPr lang="en-GB" sz="1800" b="1" dirty="0"/>
          </a:p>
          <a:p>
            <a:r>
              <a:rPr lang="en-GB" sz="1800" b="1" dirty="0" err="1"/>
              <a:t>Basana</a:t>
            </a:r>
            <a:r>
              <a:rPr lang="en-GB" sz="1800" b="1" dirty="0"/>
              <a:t> </a:t>
            </a:r>
            <a:r>
              <a:rPr lang="en-GB" sz="1800" b="1" dirty="0" err="1"/>
              <a:t>garihal</a:t>
            </a:r>
            <a:endParaRPr lang="en-GB" sz="1800" b="1" dirty="0"/>
          </a:p>
          <a:p>
            <a:r>
              <a:rPr lang="en-GB" sz="1800" b="1" dirty="0" err="1"/>
              <a:t>Biwir</a:t>
            </a:r>
            <a:r>
              <a:rPr lang="en-GB" sz="1800" b="1" dirty="0"/>
              <a:t> </a:t>
            </a:r>
            <a:r>
              <a:rPr lang="en-GB" sz="1800" b="1" dirty="0" err="1"/>
              <a:t>nyiru</a:t>
            </a:r>
            <a:r>
              <a:rPr lang="en-GB" sz="1800" b="1" dirty="0"/>
              <a:t> </a:t>
            </a:r>
            <a:r>
              <a:rPr lang="en-GB" sz="1800" b="1" dirty="0" err="1"/>
              <a:t>rombéngeun</a:t>
            </a:r>
            <a:endParaRPr lang="en-GB" sz="1800" b="1" dirty="0"/>
          </a:p>
          <a:p>
            <a:r>
              <a:rPr lang="en-GB" sz="1800" b="1" dirty="0" err="1"/>
              <a:t>Hadé</a:t>
            </a:r>
            <a:r>
              <a:rPr lang="en-GB" sz="1800" b="1" dirty="0"/>
              <a:t>  </a:t>
            </a:r>
            <a:r>
              <a:rPr lang="en-GB" sz="1800" b="1" dirty="0" err="1"/>
              <a:t>gogog</a:t>
            </a:r>
            <a:r>
              <a:rPr lang="en-GB" sz="1800" b="1" dirty="0"/>
              <a:t> </a:t>
            </a:r>
            <a:r>
              <a:rPr lang="en-GB" sz="1800" b="1" dirty="0" err="1"/>
              <a:t>hadé</a:t>
            </a:r>
            <a:r>
              <a:rPr lang="en-GB" sz="1800" b="1" dirty="0"/>
              <a:t> </a:t>
            </a:r>
            <a:r>
              <a:rPr lang="en-GB" sz="1800" b="1" dirty="0" err="1"/>
              <a:t>tagog</a:t>
            </a:r>
            <a:endParaRPr lang="en-GB" sz="1800" b="1" dirty="0"/>
          </a:p>
          <a:p>
            <a:r>
              <a:rPr lang="en-GB" sz="1800" b="1" dirty="0" err="1"/>
              <a:t>Hadé</a:t>
            </a:r>
            <a:r>
              <a:rPr lang="en-GB" sz="1800" b="1" dirty="0"/>
              <a:t> tata </a:t>
            </a:r>
            <a:r>
              <a:rPr lang="en-GB" sz="1800" b="1" dirty="0" err="1"/>
              <a:t>hadé</a:t>
            </a:r>
            <a:r>
              <a:rPr lang="en-GB" sz="1800" b="1" dirty="0"/>
              <a:t> </a:t>
            </a:r>
            <a:r>
              <a:rPr lang="en-GB" sz="1800" b="1" dirty="0" err="1"/>
              <a:t>basa</a:t>
            </a:r>
            <a:endParaRPr lang="en-GB" sz="1800" b="1" dirty="0"/>
          </a:p>
          <a:p>
            <a:r>
              <a:rPr lang="en-GB" sz="1800" b="1" dirty="0" err="1"/>
              <a:t>Hambur</a:t>
            </a:r>
            <a:r>
              <a:rPr lang="en-GB" sz="1800" b="1" dirty="0"/>
              <a:t> </a:t>
            </a:r>
            <a:r>
              <a:rPr lang="en-GB" sz="1800" b="1" dirty="0" err="1"/>
              <a:t>bacot</a:t>
            </a:r>
            <a:r>
              <a:rPr lang="en-GB" sz="1800" b="1" dirty="0"/>
              <a:t> </a:t>
            </a:r>
            <a:r>
              <a:rPr lang="en-GB" sz="1800" b="1" dirty="0" err="1"/>
              <a:t>murah</a:t>
            </a:r>
            <a:r>
              <a:rPr lang="en-GB" sz="1800" b="1" dirty="0"/>
              <a:t> </a:t>
            </a:r>
            <a:r>
              <a:rPr lang="en-GB" sz="1800" b="1" dirty="0" err="1"/>
              <a:t>congcot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capétang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daréhdéh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handap</a:t>
            </a:r>
            <a:r>
              <a:rPr lang="en-GB" sz="1800" b="1" dirty="0"/>
              <a:t> </a:t>
            </a:r>
            <a:r>
              <a:rPr lang="en-GB" sz="1800" b="1" dirty="0" err="1"/>
              <a:t>lanyap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lancang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perténtang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saréhséh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saréwél</a:t>
            </a:r>
            <a:endParaRPr lang="en-GB" sz="1800" b="1" dirty="0"/>
          </a:p>
          <a:p>
            <a:r>
              <a:rPr lang="en-GB" sz="1800" b="1" dirty="0" err="1"/>
              <a:t>Jalma</a:t>
            </a:r>
            <a:r>
              <a:rPr lang="en-GB" sz="1800" b="1" dirty="0"/>
              <a:t> </a:t>
            </a:r>
            <a:r>
              <a:rPr lang="en-GB" sz="1800" b="1" dirty="0" err="1"/>
              <a:t>soméah</a:t>
            </a:r>
            <a:endParaRPr lang="en-GB" sz="1800" b="1" dirty="0"/>
          </a:p>
          <a:p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3A77927-E76D-FD00-E924-EA39EEEAADA6}"/>
              </a:ext>
            </a:extLst>
          </p:cNvPr>
          <p:cNvSpPr txBox="1">
            <a:spLocks/>
          </p:cNvSpPr>
          <p:nvPr/>
        </p:nvSpPr>
        <p:spPr>
          <a:xfrm>
            <a:off x="4932040" y="1964828"/>
            <a:ext cx="3971381" cy="4351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300" b="1" dirty="0" err="1"/>
              <a:t>Jalma</a:t>
            </a:r>
            <a:r>
              <a:rPr lang="en-GB" sz="4300" b="1" dirty="0"/>
              <a:t> </a:t>
            </a:r>
            <a:r>
              <a:rPr lang="en-GB" sz="4300" b="1" dirty="0" err="1"/>
              <a:t>songong</a:t>
            </a:r>
            <a:endParaRPr lang="en-GB" sz="4300" b="1" dirty="0"/>
          </a:p>
          <a:p>
            <a:r>
              <a:rPr lang="en-GB" sz="4300" b="1" dirty="0" err="1"/>
              <a:t>Jalma</a:t>
            </a:r>
            <a:r>
              <a:rPr lang="en-GB" sz="4300" b="1" dirty="0"/>
              <a:t> </a:t>
            </a:r>
            <a:r>
              <a:rPr lang="en-GB" sz="4300" b="1" dirty="0" err="1"/>
              <a:t>suaban</a:t>
            </a:r>
            <a:endParaRPr lang="en-GB" sz="4300" b="1" dirty="0"/>
          </a:p>
          <a:p>
            <a:r>
              <a:rPr lang="en-GB" sz="4300" b="1" dirty="0"/>
              <a:t>Kawas </a:t>
            </a:r>
            <a:r>
              <a:rPr lang="en-GB" sz="4300" b="1" dirty="0" err="1"/>
              <a:t>kacang</a:t>
            </a:r>
            <a:r>
              <a:rPr lang="en-GB" sz="4300" b="1" dirty="0"/>
              <a:t> </a:t>
            </a:r>
            <a:r>
              <a:rPr lang="en-GB" sz="4300" b="1" dirty="0" err="1"/>
              <a:t>ninggang</a:t>
            </a:r>
            <a:r>
              <a:rPr lang="en-GB" sz="4300" b="1" dirty="0"/>
              <a:t> </a:t>
            </a:r>
            <a:r>
              <a:rPr lang="en-GB" sz="4300" b="1" dirty="0" err="1"/>
              <a:t>kajang</a:t>
            </a:r>
            <a:endParaRPr lang="en-GB" sz="4300" b="1" dirty="0"/>
          </a:p>
          <a:p>
            <a:r>
              <a:rPr lang="en-GB" sz="4300" b="1" dirty="0" err="1"/>
              <a:t>Ngomongna</a:t>
            </a:r>
            <a:r>
              <a:rPr lang="en-GB" sz="4300" b="1" dirty="0"/>
              <a:t> </a:t>
            </a:r>
            <a:r>
              <a:rPr lang="en-GB" sz="4300" b="1" dirty="0" err="1"/>
              <a:t>cowong</a:t>
            </a:r>
            <a:endParaRPr lang="en-GB" sz="4300" b="1" dirty="0"/>
          </a:p>
          <a:p>
            <a:r>
              <a:rPr lang="en-GB" sz="4300" b="1" dirty="0" err="1"/>
              <a:t>Ngomongna</a:t>
            </a:r>
            <a:r>
              <a:rPr lang="en-GB" sz="4300" b="1" dirty="0"/>
              <a:t> </a:t>
            </a:r>
            <a:r>
              <a:rPr lang="en-GB" sz="4300" b="1" dirty="0" err="1"/>
              <a:t>pondok</a:t>
            </a:r>
            <a:r>
              <a:rPr lang="en-GB" sz="4300" b="1" dirty="0"/>
              <a:t> </a:t>
            </a:r>
            <a:r>
              <a:rPr lang="en-GB" sz="4300" b="1" dirty="0" err="1"/>
              <a:t>nyogok</a:t>
            </a:r>
            <a:endParaRPr lang="en-GB" sz="4300" b="1" dirty="0"/>
          </a:p>
          <a:p>
            <a:r>
              <a:rPr lang="en-GB" sz="4300" b="1" dirty="0" err="1"/>
              <a:t>Ngomongna</a:t>
            </a:r>
            <a:r>
              <a:rPr lang="en-GB" sz="4300" b="1" dirty="0"/>
              <a:t> </a:t>
            </a:r>
            <a:r>
              <a:rPr lang="en-GB" sz="4300" b="1" dirty="0" err="1"/>
              <a:t>sabedug</a:t>
            </a:r>
            <a:r>
              <a:rPr lang="en-GB" sz="4300" b="1" dirty="0"/>
              <a:t> </a:t>
            </a:r>
            <a:r>
              <a:rPr lang="en-GB" sz="4300" b="1" dirty="0" err="1"/>
              <a:t>sakali</a:t>
            </a:r>
            <a:endParaRPr lang="en-GB" sz="4300" b="1" dirty="0"/>
          </a:p>
          <a:p>
            <a:r>
              <a:rPr lang="en-GB" sz="4300" b="1" dirty="0" err="1"/>
              <a:t>Nyarita</a:t>
            </a:r>
            <a:r>
              <a:rPr lang="en-GB" sz="4300" b="1" dirty="0"/>
              <a:t> </a:t>
            </a:r>
            <a:r>
              <a:rPr lang="en-GB" sz="4300" b="1" dirty="0" err="1"/>
              <a:t>ancad</a:t>
            </a:r>
            <a:r>
              <a:rPr lang="en-GB" sz="4300" b="1" dirty="0"/>
              <a:t> </a:t>
            </a:r>
            <a:r>
              <a:rPr lang="en-GB" sz="4300" b="1" dirty="0" err="1"/>
              <a:t>laér</a:t>
            </a:r>
            <a:endParaRPr lang="en-GB" sz="4300" b="1" dirty="0"/>
          </a:p>
          <a:p>
            <a:r>
              <a:rPr lang="en-GB" sz="4300" b="1" dirty="0" err="1"/>
              <a:t>Nyarita</a:t>
            </a:r>
            <a:r>
              <a:rPr lang="en-GB" sz="4300" b="1" dirty="0"/>
              <a:t> </a:t>
            </a:r>
            <a:r>
              <a:rPr lang="en-GB" sz="4300" b="1" dirty="0" err="1"/>
              <a:t>candaél</a:t>
            </a:r>
            <a:endParaRPr lang="en-GB" sz="4300" b="1" dirty="0"/>
          </a:p>
          <a:p>
            <a:r>
              <a:rPr lang="en-GB" sz="4300" b="1" dirty="0" err="1"/>
              <a:t>Nyarita</a:t>
            </a:r>
            <a:r>
              <a:rPr lang="en-GB" sz="4300" b="1" dirty="0"/>
              <a:t> </a:t>
            </a:r>
            <a:r>
              <a:rPr lang="en-GB" sz="4300" b="1" dirty="0" err="1"/>
              <a:t>teureugeus</a:t>
            </a:r>
            <a:endParaRPr lang="en-GB" sz="4300" b="1" dirty="0"/>
          </a:p>
          <a:p>
            <a:r>
              <a:rPr lang="en-GB" sz="4300" b="1" dirty="0" err="1"/>
              <a:t>Nyaritana</a:t>
            </a:r>
            <a:r>
              <a:rPr lang="en-GB" sz="4300" b="1" dirty="0"/>
              <a:t> </a:t>
            </a:r>
            <a:r>
              <a:rPr lang="en-GB" sz="4300" b="1" dirty="0" err="1"/>
              <a:t>gewong</a:t>
            </a:r>
            <a:endParaRPr lang="en-GB" sz="4300" b="1" dirty="0"/>
          </a:p>
          <a:p>
            <a:r>
              <a:rPr lang="en-GB" sz="4300" b="1" dirty="0" err="1"/>
              <a:t>Nyaritana</a:t>
            </a:r>
            <a:r>
              <a:rPr lang="en-GB" sz="4300" b="1" dirty="0"/>
              <a:t> </a:t>
            </a:r>
            <a:r>
              <a:rPr lang="en-GB" sz="4300" b="1" dirty="0" err="1"/>
              <a:t>paséhat</a:t>
            </a:r>
            <a:endParaRPr lang="en-GB" sz="4300" b="1" dirty="0"/>
          </a:p>
          <a:p>
            <a:r>
              <a:rPr lang="en-GB" sz="4300" b="1" dirty="0" err="1"/>
              <a:t>Sabda</a:t>
            </a:r>
            <a:r>
              <a:rPr lang="en-GB" sz="4300" b="1" dirty="0"/>
              <a:t> kudu </a:t>
            </a:r>
            <a:r>
              <a:rPr lang="en-GB" sz="4300" b="1" dirty="0" err="1"/>
              <a:t>diungang-ungang</a:t>
            </a:r>
            <a:r>
              <a:rPr lang="en-GB" sz="4300" b="1" dirty="0"/>
              <a:t> </a:t>
            </a:r>
          </a:p>
          <a:p>
            <a:r>
              <a:rPr lang="en-GB" sz="4300" b="1" dirty="0"/>
              <a:t>Saur kudu </a:t>
            </a:r>
            <a:r>
              <a:rPr lang="en-GB" sz="4300" b="1" dirty="0" err="1"/>
              <a:t>diukur-ukur</a:t>
            </a:r>
            <a:endParaRPr lang="en-GB" sz="4300" b="1" dirty="0"/>
          </a:p>
          <a:p>
            <a:r>
              <a:rPr lang="en-GB" sz="4300" b="1" dirty="0" err="1"/>
              <a:t>Heurin</a:t>
            </a:r>
            <a:r>
              <a:rPr lang="en-GB" sz="4300" b="1" dirty="0"/>
              <a:t> </a:t>
            </a:r>
            <a:r>
              <a:rPr lang="en-GB" sz="4300" b="1" dirty="0" err="1"/>
              <a:t>ku</a:t>
            </a:r>
            <a:r>
              <a:rPr lang="en-GB" sz="4300" b="1" dirty="0"/>
              <a:t> </a:t>
            </a:r>
            <a:r>
              <a:rPr lang="en-GB" sz="4300" b="1" dirty="0" err="1"/>
              <a:t>l</a:t>
            </a:r>
            <a:r>
              <a:rPr lang="en-GB" sz="4400" b="1" dirty="0" err="1"/>
              <a:t>étah</a:t>
            </a:r>
            <a:endParaRPr lang="en-GB" sz="4300" b="1" dirty="0"/>
          </a:p>
          <a:p>
            <a:r>
              <a:rPr lang="en-GB" sz="4300" b="1" dirty="0" err="1"/>
              <a:t>Teu</a:t>
            </a:r>
            <a:r>
              <a:rPr lang="en-GB" sz="4300" b="1" dirty="0"/>
              <a:t> </a:t>
            </a:r>
            <a:r>
              <a:rPr lang="en-GB" sz="4300" b="1" dirty="0" err="1"/>
              <a:t>nyaho</a:t>
            </a:r>
            <a:r>
              <a:rPr lang="en-GB" sz="4300" b="1" dirty="0"/>
              <a:t> </a:t>
            </a:r>
            <a:r>
              <a:rPr lang="en-GB" sz="4300" b="1" dirty="0" err="1"/>
              <a:t>tatabasa</a:t>
            </a:r>
            <a:endParaRPr lang="en-GB" sz="43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485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1464"/>
            <a:ext cx="4122202" cy="15382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ID" sz="3600" b="1" dirty="0" err="1">
                <a:solidFill>
                  <a:schemeClr val="bg1"/>
                </a:solidFill>
              </a:rPr>
              <a:t>Lomba</a:t>
            </a:r>
            <a:r>
              <a:rPr lang="en-ID" sz="3600" b="1" dirty="0">
                <a:solidFill>
                  <a:schemeClr val="bg1"/>
                </a:solidFill>
              </a:rPr>
              <a:t> </a:t>
            </a:r>
            <a:r>
              <a:rPr lang="en-ID" sz="3600" b="1" dirty="0" err="1">
                <a:solidFill>
                  <a:schemeClr val="bg1"/>
                </a:solidFill>
              </a:rPr>
              <a:t>Berpidato</a:t>
            </a:r>
            <a:r>
              <a:rPr lang="en-ID" sz="3600" b="1" dirty="0">
                <a:solidFill>
                  <a:schemeClr val="bg1"/>
                </a:solidFill>
              </a:rPr>
              <a:t> </a:t>
            </a:r>
            <a:r>
              <a:rPr lang="en-ID" sz="3600" b="1" dirty="0">
                <a:solidFill>
                  <a:srgbClr val="FFC000"/>
                </a:solidFill>
              </a:rPr>
              <a:t>(BIANTARA)</a:t>
            </a:r>
            <a:endParaRPr lang="ko-KR" altLang="en-US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1800" y="1719848"/>
            <a:ext cx="359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Padoman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husus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nu kudu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jadi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perhatian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para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patandang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2102504" y="2952598"/>
            <a:ext cx="339456" cy="3177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6058396" y="2700649"/>
            <a:ext cx="576088" cy="576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7823127" y="2700649"/>
            <a:ext cx="576088" cy="57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30"/>
          <p:cNvSpPr/>
          <p:nvPr/>
        </p:nvSpPr>
        <p:spPr>
          <a:xfrm>
            <a:off x="6185867" y="2820942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912796" y="2780142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536607" y="3299419"/>
            <a:ext cx="2049216" cy="1942281"/>
            <a:chOff x="2113657" y="4028490"/>
            <a:chExt cx="3865761" cy="1942281"/>
          </a:xfrm>
        </p:grpSpPr>
        <p:sp>
          <p:nvSpPr>
            <p:cNvPr id="28" name="TextBox 27"/>
            <p:cNvSpPr txBox="1"/>
            <p:nvPr/>
          </p:nvSpPr>
          <p:spPr>
            <a:xfrm>
              <a:off x="2132471" y="4308778"/>
              <a:ext cx="384694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000" dirty="0"/>
                <a:t>Setiap peserta menyerahkan </a:t>
              </a:r>
              <a:r>
                <a:rPr lang="en-US" sz="1000" dirty="0"/>
                <a:t>   </a:t>
              </a:r>
              <a:r>
                <a:rPr lang="id-ID" sz="1000" dirty="0"/>
                <a:t>naskah biantara masing-masing 4 rangkap untuk diserahkan </a:t>
              </a:r>
              <a:endParaRPr lang="en-US" sz="1000" dirty="0"/>
            </a:p>
            <a:p>
              <a:pPr algn="ctr"/>
              <a:r>
                <a:rPr lang="id-ID" sz="1000" dirty="0"/>
                <a:t>kepada panitia (1 rangkap) dan dewan juri (3 rangkap)</a:t>
              </a:r>
              <a:r>
                <a:rPr lang="en-ID" sz="1000" dirty="0"/>
                <a:t>. Pada </a:t>
              </a:r>
            </a:p>
            <a:p>
              <a:pPr algn="ctr"/>
              <a:r>
                <a:rPr lang="en-ID" sz="1000" dirty="0" err="1"/>
                <a:t>naskah</a:t>
              </a:r>
              <a:r>
                <a:rPr lang="en-ID" sz="1000" dirty="0"/>
                <a:t> </a:t>
              </a:r>
              <a:r>
                <a:rPr lang="en-ID" sz="1000" dirty="0" err="1"/>
                <a:t>biantara</a:t>
              </a:r>
              <a:r>
                <a:rPr lang="en-ID" sz="1000" dirty="0"/>
                <a:t> </a:t>
              </a:r>
              <a:r>
                <a:rPr lang="en-ID" sz="1000" dirty="0" err="1"/>
                <a:t>tidak</a:t>
              </a:r>
              <a:r>
                <a:rPr lang="en-ID" sz="1000" dirty="0"/>
                <a:t> </a:t>
              </a:r>
              <a:r>
                <a:rPr lang="en-ID" sz="1000" dirty="0" err="1"/>
                <a:t>disebut</a:t>
              </a:r>
              <a:r>
                <a:rPr lang="en-ID" sz="1000" dirty="0"/>
                <a:t>- </a:t>
              </a:r>
              <a:r>
                <a:rPr lang="en-ID" sz="1000" dirty="0" err="1"/>
                <a:t>kan</a:t>
              </a:r>
              <a:r>
                <a:rPr lang="en-ID" sz="1000" dirty="0"/>
                <a:t> </a:t>
              </a:r>
              <a:r>
                <a:rPr lang="en-ID" sz="1000" dirty="0" err="1"/>
                <a:t>nama</a:t>
              </a:r>
              <a:r>
                <a:rPr lang="en-ID" sz="1000" dirty="0"/>
                <a:t> dan </a:t>
              </a:r>
              <a:r>
                <a:rPr lang="en-ID" sz="1000" dirty="0" err="1"/>
                <a:t>asal</a:t>
              </a:r>
              <a:r>
                <a:rPr lang="en-ID" sz="1000" dirty="0"/>
                <a:t> </a:t>
              </a:r>
              <a:r>
                <a:rPr lang="en-ID" sz="1000" dirty="0" err="1"/>
                <a:t>kabupaten</a:t>
              </a:r>
              <a:r>
                <a:rPr lang="en-ID" sz="1000" dirty="0"/>
                <a:t>/</a:t>
              </a:r>
              <a:r>
                <a:rPr lang="en-ID" sz="1000" dirty="0" err="1"/>
                <a:t>kota</a:t>
              </a:r>
              <a:r>
                <a:rPr lang="en-ID" sz="1000" dirty="0"/>
                <a:t>, </a:t>
              </a:r>
              <a:r>
                <a:rPr lang="en-ID" sz="1000" dirty="0" err="1"/>
                <a:t>cukup</a:t>
              </a:r>
              <a:r>
                <a:rPr lang="en-ID" sz="1000" dirty="0"/>
                <a:t> </a:t>
              </a:r>
              <a:r>
                <a:rPr lang="en-ID" sz="1000" dirty="0" err="1"/>
                <a:t>disebutkan</a:t>
              </a:r>
              <a:r>
                <a:rPr lang="en-ID" sz="1000" dirty="0"/>
                <a:t> </a:t>
              </a:r>
              <a:r>
                <a:rPr lang="en-ID" sz="1000" dirty="0" err="1"/>
                <a:t>nomor</a:t>
              </a:r>
              <a:r>
                <a:rPr lang="en-ID" sz="1000" dirty="0"/>
                <a:t> </a:t>
              </a:r>
              <a:r>
                <a:rPr lang="en-ID" sz="1000" dirty="0" err="1"/>
                <a:t>peserta</a:t>
              </a:r>
              <a:r>
                <a:rPr lang="en-ID" sz="1000" dirty="0"/>
                <a:t> </a:t>
              </a:r>
              <a:r>
                <a:rPr lang="en-ID" sz="1000" dirty="0" err="1"/>
                <a:t>saja</a:t>
              </a:r>
              <a:r>
                <a:rPr lang="en-ID" sz="1000" dirty="0"/>
                <a:t>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7" y="4028490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SARAT NASKAH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04267" y="3299420"/>
            <a:ext cx="1758372" cy="1727942"/>
            <a:chOff x="2080036" y="4015606"/>
            <a:chExt cx="3681079" cy="1727942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296998"/>
              <a:ext cx="364745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W</a:t>
              </a:r>
              <a:r>
                <a:rPr lang="id-ID" sz="1100" dirty="0"/>
                <a:t>aktu pidato (biantara) </a:t>
              </a:r>
              <a:r>
                <a:rPr lang="en-ID" sz="1100" dirty="0" err="1"/>
                <a:t>antara</a:t>
              </a:r>
              <a:r>
                <a:rPr lang="en-ID" sz="1100" dirty="0"/>
                <a:t> 5 –</a:t>
              </a:r>
              <a:r>
                <a:rPr lang="id-ID" sz="1100" dirty="0"/>
                <a:t> </a:t>
              </a:r>
              <a:r>
                <a:rPr lang="en-ID" sz="1100" dirty="0"/>
                <a:t>7</a:t>
              </a:r>
              <a:r>
                <a:rPr lang="id-ID" sz="1100" dirty="0"/>
                <a:t> menit dan</a:t>
              </a:r>
              <a:endParaRPr lang="en-US" sz="1100" dirty="0"/>
            </a:p>
            <a:p>
              <a:r>
                <a:rPr lang="id-ID" sz="1100" dirty="0"/>
                <a:t>jika ada peserta yang </a:t>
              </a:r>
              <a:r>
                <a:rPr lang="en-US" sz="1100" dirty="0"/>
                <a:t>  </a:t>
              </a:r>
              <a:r>
                <a:rPr lang="id-ID" sz="1100" dirty="0"/>
                <a:t>belum selesai pada </a:t>
              </a:r>
              <a:endParaRPr lang="en-US" sz="1100" dirty="0"/>
            </a:p>
            <a:p>
              <a:r>
                <a:rPr lang="id-ID" sz="1100" dirty="0"/>
                <a:t>waktu yang telah diten</a:t>
              </a:r>
              <a:r>
                <a:rPr lang="en-US" sz="1100" dirty="0"/>
                <a:t>-</a:t>
              </a:r>
              <a:r>
                <a:rPr lang="id-ID" sz="1100" dirty="0"/>
                <a:t>tukan maka dewan juri berhak menghentikan </a:t>
              </a:r>
              <a:endParaRPr lang="en-US" sz="1100" dirty="0"/>
            </a:p>
            <a:p>
              <a:r>
                <a:rPr lang="id-ID" sz="1100" dirty="0"/>
                <a:t>penampilan peserta</a:t>
              </a:r>
              <a:r>
                <a:rPr lang="en-ID" sz="1100" dirty="0"/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80036" y="4015606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DURASI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02253" y="3298912"/>
            <a:ext cx="1756815" cy="877163"/>
            <a:chOff x="2064507" y="4005808"/>
            <a:chExt cx="3677819" cy="877163"/>
          </a:xfrm>
        </p:grpSpPr>
        <p:sp>
          <p:nvSpPr>
            <p:cNvPr id="34" name="TextBox 33"/>
            <p:cNvSpPr txBox="1"/>
            <p:nvPr/>
          </p:nvSpPr>
          <p:spPr>
            <a:xfrm>
              <a:off x="2094868" y="4282807"/>
              <a:ext cx="36474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/>
                <a:t>Setiap peserta lomba </a:t>
              </a:r>
              <a:endParaRPr lang="en-US" sz="1100" dirty="0"/>
            </a:p>
            <a:p>
              <a:r>
                <a:rPr lang="id-ID" sz="1100" dirty="0"/>
                <a:t>berdiri di </a:t>
              </a:r>
              <a:r>
                <a:rPr lang="en-ID" sz="1100" dirty="0" err="1"/>
                <a:t>tempat</a:t>
              </a:r>
              <a:r>
                <a:rPr lang="id-ID" sz="1100" dirty="0"/>
                <a:t> yang </a:t>
              </a:r>
              <a:endParaRPr lang="en-US" sz="1100" dirty="0"/>
            </a:p>
            <a:p>
              <a:r>
                <a:rPr lang="id-ID" sz="1100" dirty="0"/>
                <a:t>telah disediakan panitia.</a:t>
              </a:r>
              <a:endParaRPr lang="en-ID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64507" y="4005808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POSISI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23673" y="3276737"/>
            <a:ext cx="1742312" cy="899338"/>
            <a:chOff x="2113657" y="3978002"/>
            <a:chExt cx="3883141" cy="899338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277176"/>
              <a:ext cx="38831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100" dirty="0"/>
                <a:t>Isi biantara berkaitan </a:t>
              </a:r>
              <a:endParaRPr lang="en-US" sz="1100" dirty="0"/>
            </a:p>
            <a:p>
              <a:r>
                <a:rPr lang="id-ID" sz="1100" dirty="0"/>
                <a:t>dengan tema </a:t>
              </a:r>
              <a:r>
                <a:rPr lang="en-US" sz="1100" i="1" dirty="0" err="1"/>
                <a:t>aya</a:t>
              </a:r>
              <a:r>
                <a:rPr lang="en-US" sz="1100" i="1" dirty="0"/>
                <a:t> </a:t>
              </a:r>
              <a:r>
                <a:rPr lang="en-US" sz="1100" i="1" dirty="0" err="1"/>
                <a:t>dina</a:t>
              </a:r>
              <a:r>
                <a:rPr lang="en-US" sz="1100" i="1" dirty="0"/>
                <a:t>  JUKNIS</a:t>
              </a:r>
              <a:endParaRPr lang="id-ID" sz="1100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9450" y="3978002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TOPIK/TEMA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DF103-EEDC-424C-8DAB-6EDA675E3F32}"/>
              </a:ext>
            </a:extLst>
          </p:cNvPr>
          <p:cNvSpPr/>
          <p:nvPr/>
        </p:nvSpPr>
        <p:spPr>
          <a:xfrm>
            <a:off x="647906" y="2694429"/>
            <a:ext cx="576088" cy="57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8C9544-0E1F-4EE8-9242-DCC7D17EA7F5}"/>
              </a:ext>
            </a:extLst>
          </p:cNvPr>
          <p:cNvGrpSpPr/>
          <p:nvPr/>
        </p:nvGrpSpPr>
        <p:grpSpPr>
          <a:xfrm>
            <a:off x="72504" y="3299420"/>
            <a:ext cx="1760839" cy="1245987"/>
            <a:chOff x="2113655" y="4028491"/>
            <a:chExt cx="3686243" cy="124598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64CFEF-5BC7-4C74-9FA5-3EE1273FE9CD}"/>
                </a:ext>
              </a:extLst>
            </p:cNvPr>
            <p:cNvSpPr txBox="1"/>
            <p:nvPr/>
          </p:nvSpPr>
          <p:spPr>
            <a:xfrm>
              <a:off x="2113655" y="4304982"/>
              <a:ext cx="364745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d-ID" sz="1100" dirty="0"/>
                <a:t>Saat lomba berlangsun</a:t>
              </a:r>
              <a:r>
                <a:rPr lang="en-US" sz="1100" dirty="0"/>
                <a:t>g</a:t>
              </a:r>
              <a:r>
                <a:rPr lang="id-ID" sz="1100" dirty="0"/>
                <a:t> peserta tidak diperbo</a:t>
              </a:r>
              <a:r>
                <a:rPr lang="en-US" sz="1100" dirty="0"/>
                <a:t>-   </a:t>
              </a:r>
              <a:r>
                <a:rPr lang="id-ID" sz="1100" dirty="0"/>
                <a:t>lehkan membawa atau </a:t>
              </a:r>
              <a:r>
                <a:rPr lang="en-US" sz="1100" dirty="0"/>
                <a:t>    </a:t>
              </a:r>
              <a:r>
                <a:rPr lang="id-ID" sz="1100" dirty="0"/>
                <a:t>membaca naskah</a:t>
              </a:r>
              <a:r>
                <a:rPr lang="en-ID" sz="1200" dirty="0"/>
                <a:t>.</a:t>
              </a:r>
            </a:p>
            <a:p>
              <a:pPr algn="just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23EB4A-C25D-412A-87D1-F1086DDBAF56}"/>
                </a:ext>
              </a:extLst>
            </p:cNvPr>
            <p:cNvSpPr txBox="1"/>
            <p:nvPr/>
          </p:nvSpPr>
          <p:spPr>
            <a:xfrm>
              <a:off x="2152438" y="4028491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DITALAR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92CFDA88-484C-45B1-80BA-BA8B7CE4DF1B}"/>
              </a:ext>
            </a:extLst>
          </p:cNvPr>
          <p:cNvSpPr>
            <a:spLocks noChangeAspect="1"/>
          </p:cNvSpPr>
          <p:nvPr/>
        </p:nvSpPr>
        <p:spPr>
          <a:xfrm>
            <a:off x="737023" y="2797524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EB56DD-B2A2-495F-ABF3-4A0D1467B1AF}"/>
              </a:ext>
            </a:extLst>
          </p:cNvPr>
          <p:cNvSpPr/>
          <p:nvPr/>
        </p:nvSpPr>
        <p:spPr>
          <a:xfrm>
            <a:off x="2398260" y="2700649"/>
            <a:ext cx="576088" cy="576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D555D3FE-B042-4BE6-BBA4-97BC7C189DF4}"/>
              </a:ext>
            </a:extLst>
          </p:cNvPr>
          <p:cNvSpPr/>
          <p:nvPr/>
        </p:nvSpPr>
        <p:spPr>
          <a:xfrm>
            <a:off x="2516576" y="2821294"/>
            <a:ext cx="339456" cy="3177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66C45-288A-4768-BD81-32619BC9C063}"/>
              </a:ext>
            </a:extLst>
          </p:cNvPr>
          <p:cNvSpPr/>
          <p:nvPr/>
        </p:nvSpPr>
        <p:spPr>
          <a:xfrm>
            <a:off x="4140902" y="2700649"/>
            <a:ext cx="576088" cy="576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393B5DBC-E1A8-440E-BB79-6B0FC9DA67B1}"/>
              </a:ext>
            </a:extLst>
          </p:cNvPr>
          <p:cNvSpPr/>
          <p:nvPr/>
        </p:nvSpPr>
        <p:spPr>
          <a:xfrm>
            <a:off x="4241473" y="2832654"/>
            <a:ext cx="384101" cy="2950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59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28058" y="1229674"/>
            <a:ext cx="2016000" cy="33583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5073" y="2130177"/>
            <a:ext cx="226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Hal nu kudu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jadi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perhatian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guru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pangaping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jeung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para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patandang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7308" y="1205783"/>
            <a:ext cx="2015776" cy="337112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/>
        </p:nvSpPr>
        <p:spPr>
          <a:xfrm rot="18846045">
            <a:off x="4676531" y="912500"/>
            <a:ext cx="1730082" cy="1491449"/>
          </a:xfrm>
          <a:prstGeom prst="triangle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/>
        </p:nvSpPr>
        <p:spPr>
          <a:xfrm rot="2753955" flipH="1">
            <a:off x="7260824" y="988043"/>
            <a:ext cx="1730082" cy="1491449"/>
          </a:xfrm>
          <a:prstGeom prst="triangl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Block Arc 14"/>
          <p:cNvSpPr/>
          <p:nvPr/>
        </p:nvSpPr>
        <p:spPr>
          <a:xfrm rot="16200000">
            <a:off x="7702636" y="1426878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 rot="2700000">
            <a:off x="5485047" y="1304758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39948" y="2074985"/>
            <a:ext cx="1803073" cy="2512988"/>
            <a:chOff x="2227884" y="1458603"/>
            <a:chExt cx="2977350" cy="25129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TextBox 16"/>
            <p:cNvSpPr txBox="1"/>
            <p:nvPr/>
          </p:nvSpPr>
          <p:spPr>
            <a:xfrm>
              <a:off x="2227884" y="1913335"/>
              <a:ext cx="2977350" cy="20582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Kesesuaian topik/</a:t>
              </a:r>
              <a:r>
                <a:rPr lang="en-US" sz="1200" dirty="0">
                  <a:effectLst/>
                </a:rPr>
                <a:t>    </a:t>
              </a:r>
              <a:r>
                <a:rPr lang="id-ID" sz="1200" dirty="0">
                  <a:effectLst/>
                </a:rPr>
                <a:t>tema dengan isi.</a:t>
              </a:r>
              <a:endParaRPr lang="en-US" sz="1200" dirty="0">
                <a:effectLst/>
              </a:endParaRPr>
            </a:p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Substansi isi, aktua</a:t>
              </a:r>
              <a:r>
                <a:rPr lang="en-US" sz="1200" dirty="0">
                  <a:effectLst/>
                </a:rPr>
                <a:t>- </a:t>
              </a:r>
              <a:r>
                <a:rPr lang="id-ID" sz="1200" dirty="0">
                  <a:effectLst/>
                </a:rPr>
                <a:t>litas ide dan keasli</a:t>
              </a:r>
              <a:r>
                <a:rPr lang="en-US" sz="1200" dirty="0">
                  <a:effectLst/>
                </a:rPr>
                <a:t>- </a:t>
              </a:r>
              <a:r>
                <a:rPr lang="id-ID" sz="1200" dirty="0">
                  <a:effectLst/>
                </a:rPr>
                <a:t>an gagasan.</a:t>
              </a:r>
              <a:endParaRPr lang="en-US" sz="1200" dirty="0">
                <a:effectLst/>
              </a:endParaRPr>
            </a:p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Penguasaan dan </a:t>
              </a:r>
              <a:r>
                <a:rPr lang="en-US" sz="1200" dirty="0">
                  <a:effectLst/>
                </a:rPr>
                <a:t>   </a:t>
              </a:r>
              <a:r>
                <a:rPr lang="id-ID" sz="1200" dirty="0">
                  <a:effectLst/>
                </a:rPr>
                <a:t>pemahaman isi.</a:t>
              </a:r>
              <a:endParaRPr lang="en-US" sz="1200" dirty="0">
                <a:effectLst/>
              </a:endParaRPr>
            </a:p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Organisasi dan sis</a:t>
              </a:r>
              <a:r>
                <a:rPr lang="en-US" sz="1200" dirty="0">
                  <a:effectLst/>
                </a:rPr>
                <a:t>-  </a:t>
              </a:r>
              <a:r>
                <a:rPr lang="id-ID" sz="1200" dirty="0">
                  <a:effectLst/>
                </a:rPr>
                <a:t>tematika penyam</a:t>
              </a:r>
              <a:r>
                <a:rPr lang="en-US" sz="1200" dirty="0">
                  <a:effectLst/>
                </a:rPr>
                <a:t>-  </a:t>
              </a:r>
              <a:r>
                <a:rPr lang="id-ID" sz="1200" dirty="0">
                  <a:effectLst/>
                </a:rPr>
                <a:t>paian isi.</a:t>
              </a:r>
              <a:endParaRPr lang="en-US" sz="1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33198" y="1458603"/>
              <a:ext cx="283593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MATERI/ISI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988345" y="1936487"/>
            <a:ext cx="171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PENAMPILAN/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EKSPRESI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BA1CC4-0CC0-41A0-863D-DA2839A2593C}"/>
              </a:ext>
            </a:extLst>
          </p:cNvPr>
          <p:cNvSpPr/>
          <p:nvPr/>
        </p:nvSpPr>
        <p:spPr>
          <a:xfrm>
            <a:off x="2427829" y="1256711"/>
            <a:ext cx="2016000" cy="33312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C0FB6E-A161-4595-AB78-26A336184683}"/>
              </a:ext>
            </a:extLst>
          </p:cNvPr>
          <p:cNvSpPr txBox="1"/>
          <p:nvPr/>
        </p:nvSpPr>
        <p:spPr>
          <a:xfrm>
            <a:off x="7004133" y="2531302"/>
            <a:ext cx="1898951" cy="1067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80975" lvl="0" indent="-180975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200" dirty="0">
                <a:effectLst/>
              </a:rPr>
              <a:t>Gesture (mimik dan </a:t>
            </a:r>
            <a:r>
              <a:rPr lang="en-US" sz="1200" dirty="0">
                <a:effectLst/>
              </a:rPr>
              <a:t> </a:t>
            </a:r>
            <a:r>
              <a:rPr lang="id-ID" sz="1200" dirty="0">
                <a:effectLst/>
              </a:rPr>
              <a:t>gerak).</a:t>
            </a:r>
            <a:endParaRPr lang="en-US" sz="1200" dirty="0">
              <a:effectLst/>
            </a:endParaRPr>
          </a:p>
          <a:p>
            <a:pPr marL="180975" lvl="0" indent="-180975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200" dirty="0">
                <a:effectLst/>
              </a:rPr>
              <a:t>Gaya bicara dan tek</a:t>
            </a:r>
            <a:r>
              <a:rPr lang="en-US" sz="1200" dirty="0">
                <a:effectLst/>
              </a:rPr>
              <a:t>- </a:t>
            </a:r>
            <a:r>
              <a:rPr lang="id-ID" sz="1200" dirty="0">
                <a:effectLst/>
              </a:rPr>
              <a:t>nik vokal.</a:t>
            </a:r>
            <a:endParaRPr lang="en-US" sz="12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17099C4-F412-40FF-BE00-D2AB8CF227D7}"/>
              </a:ext>
            </a:extLst>
          </p:cNvPr>
          <p:cNvSpPr/>
          <p:nvPr/>
        </p:nvSpPr>
        <p:spPr>
          <a:xfrm rot="2753955" flipH="1">
            <a:off x="2684880" y="1005454"/>
            <a:ext cx="1730082" cy="1491449"/>
          </a:xfrm>
          <a:prstGeom prst="triangl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Block Arc 14">
            <a:extLst>
              <a:ext uri="{FF2B5EF4-FFF2-40B4-BE49-F238E27FC236}">
                <a16:creationId xmlns:a16="http://schemas.microsoft.com/office/drawing/2014/main" id="{A52CF114-F6FE-49B5-90FB-CED7F4535F59}"/>
              </a:ext>
            </a:extLst>
          </p:cNvPr>
          <p:cNvSpPr/>
          <p:nvPr/>
        </p:nvSpPr>
        <p:spPr>
          <a:xfrm rot="16200000">
            <a:off x="3145193" y="1451804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35E2C9-FB7B-4F5A-9572-EDC2A808F903}"/>
              </a:ext>
            </a:extLst>
          </p:cNvPr>
          <p:cNvGrpSpPr/>
          <p:nvPr/>
        </p:nvGrpSpPr>
        <p:grpSpPr>
          <a:xfrm>
            <a:off x="2516243" y="2074986"/>
            <a:ext cx="1839734" cy="1894892"/>
            <a:chOff x="2248976" y="1458603"/>
            <a:chExt cx="3037886" cy="18948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61904F-3B9D-4D03-AC26-817216C268C3}"/>
                </a:ext>
              </a:extLst>
            </p:cNvPr>
            <p:cNvSpPr txBox="1"/>
            <p:nvPr/>
          </p:nvSpPr>
          <p:spPr>
            <a:xfrm>
              <a:off x="2248976" y="1888094"/>
              <a:ext cx="3037886" cy="14654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Pilihan kata (diksi)</a:t>
              </a:r>
              <a:endParaRPr lang="en-US" sz="1200" dirty="0">
                <a:effectLst/>
              </a:endParaRPr>
            </a:p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Gaya bahasa (raki</a:t>
              </a:r>
              <a:r>
                <a:rPr lang="en-US" sz="1200" dirty="0"/>
                <a:t>t</a:t>
              </a:r>
              <a:r>
                <a:rPr lang="id-ID" sz="1200" dirty="0">
                  <a:effectLst/>
                </a:rPr>
                <a:t>an basa)</a:t>
              </a:r>
              <a:endParaRPr lang="en-US" sz="1200" dirty="0">
                <a:effectLst/>
              </a:endParaRPr>
            </a:p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Tatakrama bahasa </a:t>
              </a:r>
              <a:endParaRPr lang="en-US" sz="1200" dirty="0">
                <a:effectLst/>
              </a:endParaRPr>
            </a:p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en-US" sz="1200" dirty="0"/>
                <a:t>    </a:t>
              </a:r>
              <a:r>
                <a:rPr lang="id-ID" sz="1200" dirty="0">
                  <a:effectLst/>
                </a:rPr>
                <a:t>(undak-usuk basa)</a:t>
              </a:r>
              <a:endParaRPr lang="en-US" sz="1200" dirty="0">
                <a:effectLst/>
              </a:endParaRPr>
            </a:p>
            <a:p>
              <a:pPr marL="180975" lvl="0" indent="-180975">
                <a:lnSpc>
                  <a:spcPct val="107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id-ID" sz="1200" dirty="0">
                  <a:effectLst/>
                </a:rPr>
                <a:t>Intonasi (lentong) </a:t>
              </a:r>
              <a:r>
                <a:rPr lang="en-US" sz="1200" dirty="0">
                  <a:effectLst/>
                </a:rPr>
                <a:t>   </a:t>
              </a:r>
              <a:r>
                <a:rPr lang="id-ID" sz="1200" dirty="0">
                  <a:effectLst/>
                </a:rPr>
                <a:t>dan pelafalan</a:t>
              </a:r>
              <a:endParaRPr lang="en-US" sz="1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A1E3F1-5F34-4682-B582-65B82A5F4272}"/>
                </a:ext>
              </a:extLst>
            </p:cNvPr>
            <p:cNvSpPr txBox="1"/>
            <p:nvPr/>
          </p:nvSpPr>
          <p:spPr>
            <a:xfrm>
              <a:off x="2274985" y="1458603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BAHASA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D29ACA6-1DCB-41AE-B978-9B466D7EE095}"/>
              </a:ext>
            </a:extLst>
          </p:cNvPr>
          <p:cNvSpPr txBox="1"/>
          <p:nvPr/>
        </p:nvSpPr>
        <p:spPr>
          <a:xfrm>
            <a:off x="2427829" y="536362"/>
            <a:ext cx="6475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tx1"/>
                </a:solidFill>
              </a:rPr>
              <a:t>ASP</a:t>
            </a:r>
            <a:r>
              <a:rPr lang="id-ID" sz="2800" b="1" dirty="0">
                <a:solidFill>
                  <a:schemeClr val="tx1"/>
                </a:solidFill>
                <a:ea typeface="Cambria" panose="02040503050406030204" pitchFamily="18" charset="0"/>
              </a:rPr>
              <a:t>É</a:t>
            </a:r>
            <a:r>
              <a:rPr lang="en-US" altLang="ko-KR" sz="2800" b="1" dirty="0">
                <a:solidFill>
                  <a:schemeClr val="tx1"/>
                </a:solidFill>
              </a:rPr>
              <a:t>K</a:t>
            </a:r>
            <a:r>
              <a:rPr lang="en-US" altLang="ko-KR" sz="2800" b="1" dirty="0">
                <a:solidFill>
                  <a:srgbClr val="92D050"/>
                </a:solidFill>
              </a:rPr>
              <a:t> NU DIAJ</a:t>
            </a:r>
            <a:r>
              <a:rPr lang="id-ID" sz="2800" b="1" dirty="0">
                <a:solidFill>
                  <a:srgbClr val="92D050"/>
                </a:solidFill>
                <a:ea typeface="Cambria" panose="02040503050406030204" pitchFamily="18" charset="0"/>
              </a:rPr>
              <a:t>É</a:t>
            </a:r>
            <a:r>
              <a:rPr lang="en-US" sz="2800" b="1" dirty="0">
                <a:solidFill>
                  <a:srgbClr val="92D050"/>
                </a:solidFill>
                <a:ea typeface="Cambria" panose="02040503050406030204" pitchFamily="18" charset="0"/>
              </a:rPr>
              <a:t>N</a:t>
            </a:r>
            <a:r>
              <a:rPr lang="en-US" altLang="ko-KR" sz="2800" b="1" dirty="0">
                <a:solidFill>
                  <a:srgbClr val="F2AC30"/>
                </a:solidFill>
              </a:rPr>
              <a:t> DINA </a:t>
            </a:r>
            <a:r>
              <a:rPr lang="en-US" altLang="ko-KR" sz="2800" b="1" dirty="0">
                <a:solidFill>
                  <a:schemeClr val="accent2"/>
                </a:solidFill>
              </a:rPr>
              <a:t>BIANTARA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1185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87675" y="2067365"/>
            <a:ext cx="3168352" cy="576063"/>
          </a:xfrm>
        </p:spPr>
        <p:txBody>
          <a:bodyPr/>
          <a:lstStyle/>
          <a:p>
            <a:r>
              <a:rPr lang="en-US" altLang="ko-KR" dirty="0" err="1">
                <a:solidFill>
                  <a:schemeClr val="accent2">
                    <a:lumMod val="75000"/>
                  </a:schemeClr>
                </a:solidFill>
              </a:rPr>
              <a:t>Hatur</a:t>
            </a: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accent2">
                    <a:lumMod val="75000"/>
                  </a:schemeClr>
                </a:solidFill>
              </a:rPr>
              <a:t>Nuhun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699" y="2787774"/>
            <a:ext cx="2736303" cy="432048"/>
          </a:xfrm>
        </p:spPr>
        <p:txBody>
          <a:bodyPr/>
          <a:lstStyle/>
          <a:p>
            <a:pPr lvl="0"/>
            <a:r>
              <a:rPr lang="en-US" altLang="ko-KR" sz="2400" b="1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95C468-1DED-4E4D-BC96-E0FE572FCFC0}"/>
              </a:ext>
            </a:extLst>
          </p:cNvPr>
          <p:cNvGrpSpPr/>
          <p:nvPr/>
        </p:nvGrpSpPr>
        <p:grpSpPr>
          <a:xfrm>
            <a:off x="-1" y="4867"/>
            <a:ext cx="9151145" cy="5138633"/>
            <a:chOff x="-1" y="6490"/>
            <a:chExt cx="12201526" cy="68515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C89AB3-9605-4A16-B865-913A2019417C}"/>
                </a:ext>
              </a:extLst>
            </p:cNvPr>
            <p:cNvSpPr/>
            <p:nvPr/>
          </p:nvSpPr>
          <p:spPr>
            <a:xfrm>
              <a:off x="-1" y="3344779"/>
              <a:ext cx="12201526" cy="3513221"/>
            </a:xfrm>
            <a:prstGeom prst="rect">
              <a:avLst/>
            </a:prstGeom>
            <a:gradFill flip="none" rotWithShape="1">
              <a:gsLst>
                <a:gs pos="32000">
                  <a:schemeClr val="bg1"/>
                </a:gs>
                <a:gs pos="100000">
                  <a:srgbClr val="FFDF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BC178C-EA9F-4549-9D9E-D977068022B0}"/>
                </a:ext>
              </a:extLst>
            </p:cNvPr>
            <p:cNvGrpSpPr/>
            <p:nvPr/>
          </p:nvGrpSpPr>
          <p:grpSpPr>
            <a:xfrm>
              <a:off x="-1" y="6490"/>
              <a:ext cx="1350475" cy="1286172"/>
              <a:chOff x="-1" y="6490"/>
              <a:chExt cx="1350475" cy="12861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58EA14-473E-4250-841B-24B39CB89B19}"/>
                  </a:ext>
                </a:extLst>
              </p:cNvPr>
              <p:cNvSpPr/>
              <p:nvPr/>
            </p:nvSpPr>
            <p:spPr>
              <a:xfrm>
                <a:off x="388449" y="340162"/>
                <a:ext cx="962025" cy="9525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id-ID" sz="135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D4BB1F-D952-454B-8480-D49638370659}"/>
                  </a:ext>
                </a:extLst>
              </p:cNvPr>
              <p:cNvSpPr/>
              <p:nvPr/>
            </p:nvSpPr>
            <p:spPr>
              <a:xfrm>
                <a:off x="-1" y="6490"/>
                <a:ext cx="962025" cy="9525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id-ID" sz="135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D7970C-2EA5-4E47-AD9F-81DE1D4BF0C8}"/>
                </a:ext>
              </a:extLst>
            </p:cNvPr>
            <p:cNvGrpSpPr/>
            <p:nvPr/>
          </p:nvGrpSpPr>
          <p:grpSpPr>
            <a:xfrm>
              <a:off x="10851050" y="5571828"/>
              <a:ext cx="1350475" cy="1286172"/>
              <a:chOff x="-1" y="6490"/>
              <a:chExt cx="1350475" cy="128617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5B7437-81C6-4CDE-9C6D-3649907E80E7}"/>
                  </a:ext>
                </a:extLst>
              </p:cNvPr>
              <p:cNvSpPr/>
              <p:nvPr/>
            </p:nvSpPr>
            <p:spPr>
              <a:xfrm>
                <a:off x="388449" y="340162"/>
                <a:ext cx="962025" cy="9525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id-ID" sz="1350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713B13-6F6C-4692-A7D6-31384DCA0E0D}"/>
                  </a:ext>
                </a:extLst>
              </p:cNvPr>
              <p:cNvSpPr/>
              <p:nvPr/>
            </p:nvSpPr>
            <p:spPr>
              <a:xfrm>
                <a:off x="-1" y="6490"/>
                <a:ext cx="962025" cy="9525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id-ID" sz="1350" dirty="0"/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4BFC7C7-6A35-493C-9DAF-15EF55418CD0}"/>
              </a:ext>
            </a:extLst>
          </p:cNvPr>
          <p:cNvSpPr txBox="1"/>
          <p:nvPr/>
        </p:nvSpPr>
        <p:spPr>
          <a:xfrm>
            <a:off x="287607" y="969497"/>
            <a:ext cx="6430116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tabLst>
                <a:tab pos="1746647" algn="l"/>
                <a:tab pos="1882379" algn="l"/>
              </a:tabLst>
            </a:pPr>
            <a:r>
              <a:rPr lang="id-ID" sz="125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DÉDÉ KOSASIH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Lahir di Bandung, 26 Juli 1963. Mimiti asup kuliah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di </a:t>
            </a:r>
            <a:r>
              <a:rPr lang="en-US" sz="1250" dirty="0" err="1">
                <a:latin typeface="Cambria" pitchFamily="18" charset="0"/>
                <a:ea typeface="Cambria" pitchFamily="18" charset="0"/>
              </a:rPr>
              <a:t>Jurusan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Pendidikan     Bahasa Daerah IKIP Bandung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taun 1983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.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</a:t>
            </a:r>
            <a:endParaRPr lang="id-ID" sz="1250" dirty="0">
              <a:latin typeface="Cambria" pitchFamily="18" charset="0"/>
              <a:ea typeface="Cambria" pitchFamily="18" charset="0"/>
            </a:endParaRPr>
          </a:p>
          <a:p>
            <a:pPr algn="just">
              <a:tabLst>
                <a:tab pos="269081" algn="l"/>
              </a:tabLst>
            </a:pPr>
            <a:r>
              <a:rPr lang="id-ID" sz="1250" dirty="0">
                <a:latin typeface="Cambria" pitchFamily="18" charset="0"/>
                <a:ea typeface="Cambria" pitchFamily="18" charset="0"/>
              </a:rPr>
              <a:t>	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Sat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amat</a:t>
            </a:r>
            <a:r>
              <a:rPr lang="en-US" sz="1250" dirty="0" err="1">
                <a:latin typeface="Cambria" pitchFamily="18" charset="0"/>
                <a:ea typeface="Cambria" pitchFamily="18" charset="0"/>
              </a:rPr>
              <a:t>na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kuliah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50" dirty="0" err="1">
                <a:latin typeface="Cambria" pitchFamily="18" charset="0"/>
                <a:ea typeface="Cambria" pitchFamily="18" charset="0"/>
              </a:rPr>
              <a:t>taun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1989,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langsung mancén gawé jadi Staf  Pengajar  di  Departemen  Pendidikan  Bahasa  Daerah nepi ka ayeuna. Ngaréngsékeun Magister (S2) dina widang Ilmu Sosial BKU Sosiologi-Antropologi UNPAD (2003).  Ngaréngsékeun studi S3 di Prodi Pendi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-   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dikan  Umum &amp; 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K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arakter (PU) PPs UPI Bandung taun (2017).</a:t>
            </a:r>
          </a:p>
          <a:p>
            <a:pPr algn="just">
              <a:tabLst>
                <a:tab pos="269081" algn="l"/>
              </a:tabLst>
            </a:pPr>
            <a:r>
              <a:rPr lang="id-ID" sz="1250" dirty="0">
                <a:latin typeface="Cambria" pitchFamily="18" charset="0"/>
                <a:ea typeface="Cambria" pitchFamily="18" charset="0"/>
              </a:rPr>
              <a:t>	Buku nu </a:t>
            </a:r>
            <a:r>
              <a:rPr lang="en-US" sz="1250" dirty="0" err="1">
                <a:latin typeface="Cambria" pitchFamily="18" charset="0"/>
                <a:ea typeface="Cambria" pitchFamily="18" charset="0"/>
              </a:rPr>
              <a:t>kungsi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ditulisna, di antarana 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Santika Basa Sunda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(2007);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Pamekar Diajar Basa </a:t>
            </a:r>
            <a:r>
              <a:rPr lang="en-US" sz="1250" i="1" dirty="0">
                <a:latin typeface="Cambria" pitchFamily="18" charset="0"/>
                <a:ea typeface="Cambria" pitchFamily="18" charset="0"/>
              </a:rPr>
              <a:t>       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Sunda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(2014);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Pangjembar Basa jeung Sastra Sunda: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pikeun mahasiswa jeung umum (2016);</a:t>
            </a:r>
            <a:endParaRPr lang="en-US" sz="1250" dirty="0">
              <a:latin typeface="Cambria" pitchFamily="18" charset="0"/>
              <a:ea typeface="Cambria" pitchFamily="18" charset="0"/>
            </a:endParaRPr>
          </a:p>
          <a:p>
            <a:pPr algn="just">
              <a:tabLst>
                <a:tab pos="269081" algn="l"/>
              </a:tabLst>
            </a:pPr>
            <a:r>
              <a:rPr lang="id-ID" sz="1250" dirty="0">
                <a:latin typeface="Cambria" pitchFamily="18" charset="0"/>
                <a:ea typeface="Cambria" pitchFamily="18" charset="0"/>
              </a:rPr>
              <a:t>jeung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Basa Sunda Urang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(2017). Tulisanana  mangrupa artikel budaya sumebar dina maja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-  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lah 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Cupumanik, Manglé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jeung koran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Pikiran Rakyat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. </a:t>
            </a:r>
          </a:p>
          <a:p>
            <a:pPr algn="just">
              <a:tabLst>
                <a:tab pos="269081" algn="l"/>
              </a:tabLst>
            </a:pPr>
            <a:r>
              <a:rPr lang="id-ID" sz="1250" dirty="0">
                <a:latin typeface="Cambria" pitchFamily="18" charset="0"/>
                <a:ea typeface="Cambria" pitchFamily="18" charset="0"/>
              </a:rPr>
              <a:t>	Karya-karya ilmiahna minangka hasil panalungtikan dimuat dina jurnal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Mimbar FPBS </a:t>
            </a:r>
            <a:r>
              <a:rPr lang="en-US" sz="1250" i="1" dirty="0">
                <a:latin typeface="Cambria" pitchFamily="18" charset="0"/>
                <a:ea typeface="Cambria" pitchFamily="18" charset="0"/>
              </a:rPr>
              <a:t>   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UPI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jeung jurnal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Sundalana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seri Pustaka Sunda jeung jurnal lianna. </a:t>
            </a:r>
          </a:p>
          <a:p>
            <a:pPr algn="just">
              <a:tabLst>
                <a:tab pos="269081" algn="l"/>
              </a:tabLst>
            </a:pPr>
            <a:r>
              <a:rPr lang="id-ID" sz="1250" dirty="0">
                <a:latin typeface="Cambria" pitchFamily="18" charset="0"/>
                <a:ea typeface="Cambria" pitchFamily="18" charset="0"/>
              </a:rPr>
              <a:t>	Kungsi dilélér Pinunjul ka-1 dina widang ésséy  Hadiah LBSS taun 2006,  jeung Anugerah </a:t>
            </a:r>
            <a:r>
              <a:rPr lang="en-US" sz="1250" dirty="0">
                <a:latin typeface="Cambria" pitchFamily="18" charset="0"/>
                <a:ea typeface="Cambria" pitchFamily="18" charset="0"/>
              </a:rPr>
              <a:t>   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Rektor UPI Harapan 1 Kategori Artikel Populer tingkat Dosen 2009. Ari tulisan éséyna dina majalah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Manglé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 kungsi dilélér Artikel Pinilih  hadiah </a:t>
            </a:r>
            <a:r>
              <a:rPr lang="id-ID" sz="1250" i="1" dirty="0">
                <a:latin typeface="Cambria" pitchFamily="18" charset="0"/>
                <a:ea typeface="Cambria" pitchFamily="18" charset="0"/>
              </a:rPr>
              <a:t>Setia Permana Award</a:t>
            </a:r>
            <a:r>
              <a:rPr lang="id-ID" sz="1250" dirty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>
              <a:tabLst>
                <a:tab pos="269081" algn="l"/>
              </a:tabLst>
            </a:pPr>
            <a:r>
              <a:rPr lang="id-ID" sz="1250" dirty="0">
                <a:latin typeface="Cambria" pitchFamily="18" charset="0"/>
                <a:ea typeface="Cambria" pitchFamily="18" charset="0"/>
              </a:rPr>
              <a:t>	</a:t>
            </a:r>
          </a:p>
          <a:p>
            <a:r>
              <a:rPr lang="id-ID" sz="1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id-ID" sz="1200" dirty="0">
              <a:solidFill>
                <a:schemeClr val="accent5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Rectangle: Single Corner Snipped 33">
            <a:extLst>
              <a:ext uri="{FF2B5EF4-FFF2-40B4-BE49-F238E27FC236}">
                <a16:creationId xmlns:a16="http://schemas.microsoft.com/office/drawing/2014/main" id="{CD41D95F-F561-4E66-8E99-A608C2ED992E}"/>
              </a:ext>
            </a:extLst>
          </p:cNvPr>
          <p:cNvSpPr/>
          <p:nvPr/>
        </p:nvSpPr>
        <p:spPr>
          <a:xfrm>
            <a:off x="2" y="171147"/>
            <a:ext cx="3107802" cy="607219"/>
          </a:xfrm>
          <a:prstGeom prst="snip1Rect">
            <a:avLst/>
          </a:prstGeom>
          <a:solidFill>
            <a:schemeClr val="accent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tabLst>
                <a:tab pos="1145381" algn="l"/>
              </a:tabLst>
            </a:pPr>
            <a:r>
              <a:rPr lang="id-ID" sz="2700" b="1" dirty="0"/>
              <a:t>RIWAYAT </a:t>
            </a:r>
            <a:r>
              <a:rPr lang="en-US" sz="2700" b="1" dirty="0"/>
              <a:t>HI</a:t>
            </a:r>
            <a:r>
              <a:rPr lang="id-ID" sz="2700" b="1" dirty="0"/>
              <a:t>D</a:t>
            </a:r>
            <a:r>
              <a:rPr lang="en-US" sz="2700" b="1" dirty="0"/>
              <a:t>UP</a:t>
            </a:r>
            <a:endParaRPr lang="id-ID" sz="27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0B3BCE-5C43-4C43-9E8A-35E80B2E1ECF}"/>
              </a:ext>
            </a:extLst>
          </p:cNvPr>
          <p:cNvSpPr/>
          <p:nvPr/>
        </p:nvSpPr>
        <p:spPr>
          <a:xfrm>
            <a:off x="3899520" y="538706"/>
            <a:ext cx="528465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Hp/e-mail:  085324926763/ dede.kosasih@upi.edu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6993E3-D9E7-D403-379E-DFC2575AA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46" y="985294"/>
            <a:ext cx="2457450" cy="37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2BE71E-97F0-938C-97F8-8387E2684A38}"/>
              </a:ext>
            </a:extLst>
          </p:cNvPr>
          <p:cNvSpPr txBox="1"/>
          <p:nvPr/>
        </p:nvSpPr>
        <p:spPr>
          <a:xfrm>
            <a:off x="971600" y="1180946"/>
            <a:ext cx="7416824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Dina </a:t>
            </a:r>
            <a:r>
              <a:rPr lang="en-GB" sz="2400" dirty="0" err="1"/>
              <a:t>basa</a:t>
            </a:r>
            <a:r>
              <a:rPr lang="en-GB" sz="2400" dirty="0"/>
              <a:t> </a:t>
            </a:r>
            <a:r>
              <a:rPr lang="en-GB" sz="2400" dirty="0" err="1"/>
              <a:t>Sunda</a:t>
            </a:r>
            <a:r>
              <a:rPr lang="en-GB" sz="2400" dirty="0"/>
              <a:t> </a:t>
            </a:r>
            <a:r>
              <a:rPr lang="en-GB" sz="2400" dirty="0" err="1"/>
              <a:t>kawilang</a:t>
            </a:r>
            <a:r>
              <a:rPr lang="en-GB" sz="2400" dirty="0"/>
              <a:t> </a:t>
            </a:r>
            <a:r>
              <a:rPr lang="en-GB" sz="2400" dirty="0" err="1"/>
              <a:t>réa</a:t>
            </a:r>
            <a:r>
              <a:rPr lang="en-GB" sz="2400" dirty="0"/>
              <a:t> </a:t>
            </a:r>
            <a:r>
              <a:rPr lang="en-GB" sz="2400" dirty="0" err="1"/>
              <a:t>istilah</a:t>
            </a:r>
            <a:r>
              <a:rPr lang="en-GB" sz="2400" dirty="0"/>
              <a:t> </a:t>
            </a:r>
            <a:r>
              <a:rPr lang="en-GB" sz="2400" dirty="0" err="1"/>
              <a:t>atawa</a:t>
            </a:r>
            <a:r>
              <a:rPr lang="en-GB" sz="2400" dirty="0"/>
              <a:t> </a:t>
            </a:r>
            <a:r>
              <a:rPr lang="en-GB" sz="2400" dirty="0" err="1"/>
              <a:t>prédikat</a:t>
            </a:r>
            <a:r>
              <a:rPr lang="en-GB" sz="2400" dirty="0"/>
              <a:t> anu </a:t>
            </a:r>
            <a:r>
              <a:rPr lang="en-GB" sz="2400" dirty="0" err="1"/>
              <a:t>nuduhkeun</a:t>
            </a:r>
            <a:r>
              <a:rPr lang="en-GB" sz="2400" dirty="0"/>
              <a:t> </a:t>
            </a:r>
            <a:r>
              <a:rPr lang="en-GB" sz="2400" dirty="0" err="1"/>
              <a:t>patalina</a:t>
            </a:r>
            <a:r>
              <a:rPr lang="en-GB" sz="2400" dirty="0"/>
              <a:t> </a:t>
            </a:r>
            <a:r>
              <a:rPr lang="en-GB" sz="2400" dirty="0" err="1"/>
              <a:t>paripolah</a:t>
            </a:r>
            <a:r>
              <a:rPr lang="en-GB" sz="2400" dirty="0"/>
              <a:t> </a:t>
            </a:r>
            <a:r>
              <a:rPr lang="en-GB" sz="2400" dirty="0" err="1"/>
              <a:t>nyarita</a:t>
            </a:r>
            <a:r>
              <a:rPr lang="en-GB" sz="2400" dirty="0"/>
              <a:t>. </a:t>
            </a:r>
            <a:r>
              <a:rPr lang="en-GB" sz="2400" dirty="0" err="1"/>
              <a:t>Ieu</a:t>
            </a:r>
            <a:r>
              <a:rPr lang="en-GB" sz="2400" dirty="0"/>
              <a:t> </a:t>
            </a:r>
            <a:r>
              <a:rPr lang="en-GB" sz="2400" dirty="0" err="1"/>
              <a:t>hal</a:t>
            </a:r>
            <a:r>
              <a:rPr lang="en-GB" sz="2400" dirty="0"/>
              <a:t> </a:t>
            </a:r>
            <a:r>
              <a:rPr lang="en-GB" sz="2400" dirty="0" err="1"/>
              <a:t>minangka</a:t>
            </a:r>
            <a:r>
              <a:rPr lang="en-GB" sz="2400" dirty="0"/>
              <a:t>  </a:t>
            </a:r>
            <a:r>
              <a:rPr lang="en-GB" sz="2400" dirty="0" err="1"/>
              <a:t>totondén</a:t>
            </a:r>
            <a:r>
              <a:rPr lang="en-GB" sz="2400" dirty="0"/>
              <a:t> </a:t>
            </a:r>
            <a:r>
              <a:rPr lang="en-GB" sz="2400" dirty="0" err="1"/>
              <a:t>yén</a:t>
            </a:r>
            <a:r>
              <a:rPr lang="en-GB" sz="2400" dirty="0"/>
              <a:t> </a:t>
            </a:r>
            <a:r>
              <a:rPr lang="en-GB" sz="2400" dirty="0" err="1"/>
              <a:t>dina</a:t>
            </a:r>
            <a:r>
              <a:rPr lang="en-GB" sz="2400" dirty="0"/>
              <a:t> </a:t>
            </a:r>
            <a:r>
              <a:rPr lang="en-GB" sz="2400" dirty="0" err="1"/>
              <a:t>hirup</a:t>
            </a:r>
            <a:r>
              <a:rPr lang="en-GB" sz="2400" dirty="0"/>
              <a:t> </a:t>
            </a:r>
            <a:r>
              <a:rPr lang="en-GB" sz="2400" dirty="0" err="1"/>
              <a:t>kumbuh</a:t>
            </a:r>
            <a:r>
              <a:rPr lang="en-GB" sz="2400" dirty="0"/>
              <a:t> </a:t>
            </a:r>
            <a:r>
              <a:rPr lang="en-GB" sz="2400" dirty="0" err="1"/>
              <a:t>urang</a:t>
            </a:r>
            <a:r>
              <a:rPr lang="en-GB" sz="2400" dirty="0"/>
              <a:t> </a:t>
            </a:r>
            <a:r>
              <a:rPr lang="en-GB" sz="2400" dirty="0" err="1"/>
              <a:t>Sunda</a:t>
            </a:r>
            <a:r>
              <a:rPr lang="en-GB" sz="2400" dirty="0"/>
              <a:t> </a:t>
            </a:r>
            <a:r>
              <a:rPr lang="en-GB" sz="2400" dirty="0" err="1"/>
              <a:t>peta</a:t>
            </a:r>
            <a:r>
              <a:rPr lang="en-GB" sz="2400" dirty="0"/>
              <a:t> </a:t>
            </a:r>
            <a:r>
              <a:rPr lang="en-GB" sz="2400" dirty="0" err="1"/>
              <a:t>nyarita</a:t>
            </a:r>
            <a:r>
              <a:rPr lang="en-GB" sz="2400" dirty="0"/>
              <a:t> </a:t>
            </a:r>
            <a:r>
              <a:rPr lang="en-GB" sz="2400" dirty="0" err="1"/>
              <a:t>téh</a:t>
            </a:r>
            <a:r>
              <a:rPr lang="en-GB" sz="2400" dirty="0"/>
              <a:t> </a:t>
            </a:r>
            <a:r>
              <a:rPr lang="en-GB" sz="2400" dirty="0" err="1"/>
              <a:t>kungsi</a:t>
            </a:r>
            <a:r>
              <a:rPr lang="en-GB" sz="2400" dirty="0"/>
              <a:t> </a:t>
            </a:r>
            <a:r>
              <a:rPr lang="en-GB" sz="2400" dirty="0" err="1"/>
              <a:t>jadi</a:t>
            </a:r>
            <a:r>
              <a:rPr lang="en-GB" sz="2400" dirty="0"/>
              <a:t> </a:t>
            </a:r>
            <a:r>
              <a:rPr lang="en-GB" sz="2400" dirty="0" err="1"/>
              <a:t>ukuran</a:t>
            </a:r>
            <a:r>
              <a:rPr lang="en-GB" sz="2400" dirty="0"/>
              <a:t> </a:t>
            </a:r>
            <a:r>
              <a:rPr lang="en-GB" sz="2400" dirty="0" err="1"/>
              <a:t>atawa</a:t>
            </a:r>
            <a:r>
              <a:rPr lang="en-GB" sz="2400" dirty="0"/>
              <a:t>    </a:t>
            </a:r>
            <a:r>
              <a:rPr lang="en-GB" sz="2400" dirty="0" err="1"/>
              <a:t>indikator</a:t>
            </a:r>
            <a:r>
              <a:rPr lang="en-GB" sz="2400" dirty="0"/>
              <a:t> anu </a:t>
            </a:r>
            <a:r>
              <a:rPr lang="en-GB" sz="2400" dirty="0" err="1"/>
              <a:t>kagolong</a:t>
            </a:r>
            <a:r>
              <a:rPr lang="en-GB" sz="2400" dirty="0"/>
              <a:t> </a:t>
            </a:r>
            <a:r>
              <a:rPr lang="en-GB" sz="2400" dirty="0" err="1"/>
              <a:t>penting</a:t>
            </a:r>
            <a:r>
              <a:rPr lang="en-GB" sz="2400" dirty="0"/>
              <a:t> </a:t>
            </a:r>
            <a:r>
              <a:rPr lang="en-GB" sz="2400" dirty="0" err="1"/>
              <a:t>pikeun</a:t>
            </a:r>
            <a:r>
              <a:rPr lang="en-GB" sz="2400" dirty="0"/>
              <a:t> </a:t>
            </a:r>
            <a:r>
              <a:rPr lang="en-GB" sz="2400" dirty="0" err="1"/>
              <a:t>nangtukeun</a:t>
            </a:r>
            <a:r>
              <a:rPr lang="en-GB" sz="2400" dirty="0"/>
              <a:t>  </a:t>
            </a:r>
            <a:r>
              <a:rPr lang="en-GB" sz="2400" dirty="0" err="1"/>
              <a:t>pribadi</a:t>
            </a:r>
            <a:r>
              <a:rPr lang="en-GB" sz="2400" dirty="0"/>
              <a:t> </a:t>
            </a:r>
            <a:r>
              <a:rPr lang="en-GB" sz="2400" dirty="0" err="1"/>
              <a:t>hiji</a:t>
            </a:r>
            <a:r>
              <a:rPr lang="en-GB" sz="2400" dirty="0"/>
              <a:t> </a:t>
            </a:r>
            <a:r>
              <a:rPr lang="en-GB" sz="2400" dirty="0" err="1"/>
              <a:t>jalma</a:t>
            </a:r>
            <a:r>
              <a:rPr lang="en-GB" sz="2400" dirty="0"/>
              <a:t>. </a:t>
            </a:r>
            <a:r>
              <a:rPr lang="en-GB" sz="2400" dirty="0" err="1"/>
              <a:t>Pangpangna</a:t>
            </a:r>
            <a:r>
              <a:rPr lang="en-GB" sz="2400" dirty="0"/>
              <a:t> </a:t>
            </a:r>
            <a:r>
              <a:rPr lang="en-GB" sz="2400" dirty="0" err="1"/>
              <a:t>upama</a:t>
            </a:r>
            <a:r>
              <a:rPr lang="en-GB" sz="2400" dirty="0"/>
              <a:t> </a:t>
            </a:r>
            <a:r>
              <a:rPr lang="en-GB" sz="2400" dirty="0" err="1"/>
              <a:t>dipatalikeun</a:t>
            </a:r>
            <a:r>
              <a:rPr lang="en-GB" sz="2400" dirty="0"/>
              <a:t>  </a:t>
            </a:r>
            <a:r>
              <a:rPr lang="en-GB" sz="2400" dirty="0" err="1"/>
              <a:t>jeung</a:t>
            </a:r>
            <a:r>
              <a:rPr lang="en-GB" sz="2400" dirty="0"/>
              <a:t> </a:t>
            </a:r>
            <a:r>
              <a:rPr lang="en-GB" sz="2400" dirty="0" err="1"/>
              <a:t>tradisi</a:t>
            </a:r>
            <a:r>
              <a:rPr lang="en-GB" sz="2400" dirty="0"/>
              <a:t> tata </a:t>
            </a:r>
            <a:r>
              <a:rPr lang="en-GB" sz="2400" dirty="0" err="1"/>
              <a:t>campur</a:t>
            </a:r>
            <a:r>
              <a:rPr lang="en-GB" sz="2400" dirty="0"/>
              <a:t> </a:t>
            </a:r>
            <a:r>
              <a:rPr lang="en-GB" sz="2400" dirty="0" err="1"/>
              <a:t>gaul</a:t>
            </a:r>
            <a:r>
              <a:rPr lang="en-GB" sz="2400" dirty="0"/>
              <a:t> </a:t>
            </a:r>
            <a:r>
              <a:rPr lang="en-GB" sz="2400" dirty="0" err="1"/>
              <a:t>dina</a:t>
            </a:r>
            <a:r>
              <a:rPr lang="en-GB" sz="2400" dirty="0"/>
              <a:t> </a:t>
            </a:r>
            <a:r>
              <a:rPr lang="en-GB" sz="2400" dirty="0" err="1"/>
              <a:t>mangsa</a:t>
            </a:r>
            <a:r>
              <a:rPr lang="en-GB" sz="2400" dirty="0"/>
              <a:t> </a:t>
            </a:r>
            <a:r>
              <a:rPr lang="en-GB" sz="2400" dirty="0" err="1"/>
              <a:t>béh</a:t>
            </a:r>
            <a:r>
              <a:rPr lang="en-GB" sz="2400" dirty="0"/>
              <a:t>     </a:t>
            </a:r>
            <a:r>
              <a:rPr lang="en-GB" sz="2400" dirty="0" err="1"/>
              <a:t>ditu</a:t>
            </a:r>
            <a:r>
              <a:rPr lang="en-GB" sz="2400" dirty="0"/>
              <a:t> (</a:t>
            </a:r>
            <a:r>
              <a:rPr lang="en-GB" sz="2400" dirty="0" err="1"/>
              <a:t>Iskandarwassid</a:t>
            </a:r>
            <a:r>
              <a:rPr lang="en-GB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398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2198" y="864707"/>
            <a:ext cx="1462281" cy="1151188"/>
            <a:chOff x="2113657" y="4055456"/>
            <a:chExt cx="2152702" cy="1151188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Presiden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Indonesia,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hebat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dina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orasi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46225" y="4055456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Ir. Soekarno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1920" y="864707"/>
            <a:ext cx="1440158" cy="1135799"/>
            <a:chOff x="2113657" y="4055456"/>
            <a:chExt cx="2120134" cy="1135799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560313"/>
              <a:ext cx="212013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50" dirty="0">
                  <a:solidFill>
                    <a:schemeClr val="bg1"/>
                  </a:solidFill>
                  <a:cs typeface="Arial" pitchFamily="34" charset="0"/>
                </a:rPr>
                <a:t>Ulama, </a:t>
              </a:r>
              <a:r>
                <a:rPr lang="en-US" altLang="ko-KR" sz="1150" dirty="0" err="1">
                  <a:solidFill>
                    <a:schemeClr val="bg1"/>
                  </a:solidFill>
                  <a:cs typeface="Arial" pitchFamily="34" charset="0"/>
                </a:rPr>
                <a:t>Pimpinan</a:t>
              </a:r>
              <a:r>
                <a:rPr lang="en-US" altLang="ko-KR" sz="11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150" dirty="0" err="1">
                  <a:solidFill>
                    <a:schemeClr val="bg1"/>
                  </a:solidFill>
                  <a:cs typeface="Arial" pitchFamily="34" charset="0"/>
                </a:rPr>
                <a:t>Ponpes</a:t>
              </a:r>
              <a:r>
                <a:rPr lang="en-US" altLang="ko-KR" sz="11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150" dirty="0" err="1">
                  <a:solidFill>
                    <a:schemeClr val="bg1"/>
                  </a:solidFill>
                  <a:cs typeface="Arial" pitchFamily="34" charset="0"/>
                </a:rPr>
                <a:t>Raudlatut</a:t>
              </a:r>
              <a:r>
                <a:rPr lang="en-US" altLang="ko-KR" sz="11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150" dirty="0" err="1">
                  <a:solidFill>
                    <a:schemeClr val="bg1"/>
                  </a:solidFill>
                  <a:cs typeface="Arial" pitchFamily="34" charset="0"/>
                </a:rPr>
                <a:t>Tholibin</a:t>
              </a:r>
              <a:r>
                <a:rPr lang="en-US" altLang="ko-KR" sz="11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150" dirty="0" err="1">
                  <a:solidFill>
                    <a:schemeClr val="bg1"/>
                  </a:solidFill>
                  <a:cs typeface="Arial" pitchFamily="34" charset="0"/>
                </a:rPr>
                <a:t>Rembang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7" y="4055456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cs typeface="Arial" pitchFamily="34" charset="0"/>
                </a:rPr>
                <a:t>KH.Mustofa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Bisri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09312" y="864707"/>
            <a:ext cx="1462488" cy="966522"/>
            <a:chOff x="2080784" y="4055456"/>
            <a:chExt cx="2153007" cy="966522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560313"/>
              <a:ext cx="21201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Gubernur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DKI Jakarta.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0784" y="4055456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cs typeface="Arial" pitchFamily="34" charset="0"/>
                </a:rPr>
                <a:t>Anies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Baswedan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16286" y="2752042"/>
            <a:ext cx="1440158" cy="784432"/>
            <a:chOff x="2113657" y="4052880"/>
            <a:chExt cx="2120134" cy="784432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560313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Selebriti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/ MC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7" y="4052880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Daniel </a:t>
              </a:r>
              <a:r>
                <a:rPr lang="en-US" altLang="ko-KR" sz="1200" b="1" dirty="0" err="1">
                  <a:cs typeface="Arial" pitchFamily="34" charset="0"/>
                </a:rPr>
                <a:t>Mananta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75983" y="2752043"/>
            <a:ext cx="1545475" cy="915236"/>
            <a:chOff x="2096622" y="4105775"/>
            <a:chExt cx="2275176" cy="915236"/>
          </a:xfrm>
        </p:grpSpPr>
        <p:sp>
          <p:nvSpPr>
            <p:cNvPr id="38" name="TextBox 37"/>
            <p:cNvSpPr txBox="1"/>
            <p:nvPr/>
          </p:nvSpPr>
          <p:spPr>
            <a:xfrm>
              <a:off x="2251664" y="4759401"/>
              <a:ext cx="21201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err="1">
                  <a:solidFill>
                    <a:schemeClr val="bg1"/>
                  </a:solidFill>
                  <a:cs typeface="Arial" pitchFamily="34" charset="0"/>
                </a:rPr>
                <a:t>Selebriti</a:t>
              </a:r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/Presenter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6622" y="4105775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Najwa Shihab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2050" name="Picture 2" descr="15 Contoh Pidato Singkat Bahasa Indonesia Tentang Pendidikan">
            <a:extLst>
              <a:ext uri="{FF2B5EF4-FFF2-40B4-BE49-F238E27FC236}">
                <a16:creationId xmlns:a16="http://schemas.microsoft.com/office/drawing/2014/main" id="{4ECECEDC-0726-426E-B6A5-EF350C217DEE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r="19935"/>
          <a:stretch>
            <a:fillRect/>
          </a:stretch>
        </p:blipFill>
        <p:spPr bwMode="auto">
          <a:xfrm>
            <a:off x="3657600" y="2563262"/>
            <a:ext cx="1828800" cy="1901825"/>
          </a:xfrm>
          <a:prstGeom prst="rect">
            <a:avLst/>
          </a:prstGeom>
          <a:noFill/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06D2E4-6178-4A5B-B211-3441103A75B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pic>
        <p:nvPicPr>
          <p:cNvPr id="40" name="Picture Placeholder 39" descr="Pidato Lengkap Anies Baswedan Soal PSBB di Jakarta Mulai 10 April |  merdeka.com">
            <a:extLst>
              <a:ext uri="{FF2B5EF4-FFF2-40B4-BE49-F238E27FC236}">
                <a16:creationId xmlns:a16="http://schemas.microsoft.com/office/drawing/2014/main" id="{AAB8B874-F69E-4D26-BBA2-F41CBF2F233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 r="25573"/>
          <a:stretch/>
        </p:blipFill>
        <p:spPr bwMode="auto">
          <a:xfrm>
            <a:off x="7324675" y="2563945"/>
            <a:ext cx="1828800" cy="1871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Placeholder 4">
            <a:extLst>
              <a:ext uri="{FF2B5EF4-FFF2-40B4-BE49-F238E27FC236}">
                <a16:creationId xmlns:a16="http://schemas.microsoft.com/office/drawing/2014/main" id="{2B4B02C9-6EE3-4DF0-824C-E161A427007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5"/>
          <a:srcRect l="17220" r="17220"/>
          <a:stretch/>
        </p:blipFill>
        <p:spPr>
          <a:xfrm>
            <a:off x="0" y="2563262"/>
            <a:ext cx="1828800" cy="187325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FA29138-3C93-4B23-99FA-9645F6A46AF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6"/>
          <a:srcRect l="22641" r="22641"/>
          <a:stretch/>
        </p:blipFill>
        <p:spPr>
          <a:xfrm>
            <a:off x="1828800" y="699750"/>
            <a:ext cx="1828800" cy="1872000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1F9C1E-BACD-403F-BA95-F824D7234A9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7"/>
          <a:srcRect l="22641" r="22641"/>
          <a:stretch/>
        </p:blipFill>
        <p:spPr>
          <a:xfrm>
            <a:off x="5486400" y="699750"/>
            <a:ext cx="1828800" cy="1872000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38B2B6-D3F8-45EA-AD21-6679382F72E4}"/>
              </a:ext>
            </a:extLst>
          </p:cNvPr>
          <p:cNvSpPr txBox="1"/>
          <p:nvPr/>
        </p:nvSpPr>
        <p:spPr>
          <a:xfrm>
            <a:off x="971600" y="8662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Aneka </a:t>
            </a:r>
            <a:r>
              <a:rPr lang="en-US" altLang="ko-KR" sz="2800" b="1" dirty="0" err="1">
                <a:cs typeface="Arial" pitchFamily="34" charset="0"/>
              </a:rPr>
              <a:t>Kagiatan</a:t>
            </a:r>
            <a:r>
              <a:rPr lang="en-US" altLang="ko-KR" sz="2800" b="1" dirty="0">
                <a:cs typeface="Arial" pitchFamily="34" charset="0"/>
              </a:rPr>
              <a:t> </a:t>
            </a:r>
            <a:r>
              <a:rPr lang="en-US" altLang="ko-KR" sz="2800" b="1" dirty="0" err="1">
                <a:cs typeface="Arial" pitchFamily="34" charset="0"/>
              </a:rPr>
              <a:t>dina</a:t>
            </a:r>
            <a:r>
              <a:rPr lang="en-US" altLang="ko-KR" sz="2800" b="1" dirty="0">
                <a:cs typeface="Arial" pitchFamily="34" charset="0"/>
              </a:rPr>
              <a:t> </a:t>
            </a:r>
            <a:r>
              <a:rPr lang="en-US" altLang="ko-KR" sz="2800" b="1" dirty="0" err="1">
                <a:cs typeface="Arial" pitchFamily="34" charset="0"/>
              </a:rPr>
              <a:t>Nyarita</a:t>
            </a:r>
            <a:endParaRPr lang="ko-KR" altLang="en-US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3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947E3E-405B-41C3-9D9D-12E80FF80AD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01"/>
          <a:stretch/>
        </p:blipFill>
        <p:spPr>
          <a:xfrm>
            <a:off x="5081904" y="0"/>
            <a:ext cx="5419522" cy="5308054"/>
          </a:xfr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8408AD5-C754-4B15-8814-92C29479CE3D}"/>
              </a:ext>
            </a:extLst>
          </p:cNvPr>
          <p:cNvSpPr txBox="1">
            <a:spLocks/>
          </p:cNvSpPr>
          <p:nvPr/>
        </p:nvSpPr>
        <p:spPr>
          <a:xfrm>
            <a:off x="117848" y="1263194"/>
            <a:ext cx="4777275" cy="3612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Wangenan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Mangpaat</a:t>
            </a:r>
            <a:r>
              <a:rPr lang="en-US" sz="1600" dirty="0"/>
              <a:t> Maher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Kamampuh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Struktur</a:t>
            </a:r>
            <a:r>
              <a:rPr lang="en-US" sz="1600" dirty="0"/>
              <a:t>/</a:t>
            </a:r>
            <a:r>
              <a:rPr lang="en-US" sz="1600" dirty="0" err="1"/>
              <a:t>Babagian</a:t>
            </a:r>
            <a:r>
              <a:rPr lang="en-US" sz="1600" dirty="0"/>
              <a:t> </a:t>
            </a:r>
            <a:r>
              <a:rPr lang="en-US" sz="1600" dirty="0" err="1"/>
              <a:t>dina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>
                <a:ea typeface="Calibri" panose="020F0502020204030204" pitchFamily="34" charset="0"/>
              </a:rPr>
              <a:t>Jenis</a:t>
            </a:r>
            <a:r>
              <a:rPr lang="en-US" sz="1600" dirty="0">
                <a:ea typeface="Calibri" panose="020F0502020204030204" pitchFamily="34" charset="0"/>
              </a:rPr>
              <a:t>/</a:t>
            </a:r>
            <a:r>
              <a:rPr lang="en-US" sz="1600" dirty="0" err="1">
                <a:ea typeface="Calibri" panose="020F0502020204030204" pitchFamily="34" charset="0"/>
              </a:rPr>
              <a:t>wanda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Biantara</a:t>
            </a:r>
            <a:endParaRPr lang="en-US" sz="1600" dirty="0">
              <a:ea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Modal </a:t>
            </a:r>
            <a:r>
              <a:rPr lang="en-US" sz="1600" dirty="0" err="1"/>
              <a:t>Sukses</a:t>
            </a:r>
            <a:r>
              <a:rPr lang="en-US" sz="1600" dirty="0"/>
              <a:t> </a:t>
            </a:r>
            <a:r>
              <a:rPr lang="en-US" sz="1600" dirty="0" err="1">
                <a:ea typeface="Calibri" panose="020F0502020204030204" pitchFamily="34" charset="0"/>
              </a:rPr>
              <a:t>Biantara</a:t>
            </a:r>
            <a:endParaRPr lang="en-US" sz="1600" dirty="0">
              <a:ea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Performasi</a:t>
            </a:r>
            <a:r>
              <a:rPr lang="en-US" sz="1600" dirty="0"/>
              <a:t> </a:t>
            </a:r>
            <a:r>
              <a:rPr lang="en-US" sz="1600" dirty="0" err="1"/>
              <a:t>dina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GB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Hal anu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disingkahan</a:t>
            </a:r>
            <a:r>
              <a:rPr lang="en-US" sz="1600" dirty="0"/>
              <a:t> </a:t>
            </a:r>
            <a:r>
              <a:rPr lang="en-US" sz="1600" dirty="0" err="1"/>
              <a:t>dina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Ngamangpaatkeun</a:t>
            </a:r>
            <a:r>
              <a:rPr lang="en-US" sz="1600" dirty="0"/>
              <a:t> </a:t>
            </a:r>
            <a:r>
              <a:rPr lang="en-US" sz="1600" dirty="0" err="1"/>
              <a:t>Pangirut</a:t>
            </a:r>
            <a:r>
              <a:rPr lang="en-US" sz="1600" dirty="0"/>
              <a:t> </a:t>
            </a:r>
            <a:r>
              <a:rPr lang="en-US" sz="1600" dirty="0" err="1"/>
              <a:t>dina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Rereged</a:t>
            </a:r>
            <a:r>
              <a:rPr lang="en-US" sz="1600" dirty="0"/>
              <a:t> </a:t>
            </a:r>
            <a:r>
              <a:rPr lang="en-US" sz="1600" dirty="0" err="1"/>
              <a:t>dina</a:t>
            </a:r>
            <a:r>
              <a:rPr lang="en-US" sz="1600" dirty="0"/>
              <a:t> </a:t>
            </a:r>
            <a:r>
              <a:rPr lang="en-US" sz="1600" dirty="0" err="1"/>
              <a:t>Biantara</a:t>
            </a: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n-US" sz="1600" dirty="0" err="1"/>
              <a:t>Jamp</a:t>
            </a:r>
            <a:r>
              <a:rPr lang="en-US" sz="1600" dirty="0" err="1">
                <a:ea typeface="Calibri" panose="020F0502020204030204" pitchFamily="34" charset="0"/>
              </a:rPr>
              <a:t>é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Pamaké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jeung</a:t>
            </a:r>
            <a:r>
              <a:rPr lang="en-US" sz="1600" dirty="0">
                <a:ea typeface="Calibri" panose="020F0502020204030204" pitchFamily="34" charset="0"/>
              </a:rPr>
              <a:t> Latihan </a:t>
            </a:r>
            <a:r>
              <a:rPr lang="en-US" sz="1600" dirty="0" err="1">
                <a:ea typeface="Calibri" panose="020F0502020204030204" pitchFamily="34" charset="0"/>
              </a:rPr>
              <a:t>Biantara</a:t>
            </a:r>
            <a:endParaRPr lang="en-US" sz="1600" dirty="0">
              <a:ea typeface="Calibri" panose="020F050202020403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2B5A0050-5EB0-436C-AE32-88A38902C19D}"/>
              </a:ext>
            </a:extLst>
          </p:cNvPr>
          <p:cNvSpPr txBox="1">
            <a:spLocks/>
          </p:cNvSpPr>
          <p:nvPr/>
        </p:nvSpPr>
        <p:spPr>
          <a:xfrm>
            <a:off x="971600" y="488814"/>
            <a:ext cx="3923523" cy="5244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200" dirty="0" err="1">
                <a:solidFill>
                  <a:schemeClr val="bg1"/>
                </a:solidFill>
              </a:rPr>
              <a:t>Wengkuan</a:t>
            </a:r>
            <a:r>
              <a:rPr lang="en-US" altLang="ko-KR" sz="2200" dirty="0">
                <a:solidFill>
                  <a:schemeClr val="bg1"/>
                </a:solidFill>
              </a:rPr>
              <a:t> </a:t>
            </a:r>
            <a:r>
              <a:rPr lang="en-US" altLang="ko-KR" sz="2200" dirty="0" err="1">
                <a:solidFill>
                  <a:schemeClr val="bg1"/>
                </a:solidFill>
              </a:rPr>
              <a:t>Materi</a:t>
            </a:r>
            <a:r>
              <a:rPr lang="en-US" altLang="ko-KR" sz="2200" dirty="0">
                <a:solidFill>
                  <a:schemeClr val="bg1"/>
                </a:solidFill>
              </a:rPr>
              <a:t> </a:t>
            </a:r>
            <a:r>
              <a:rPr lang="en-US" altLang="ko-KR" sz="2200" dirty="0" err="1">
                <a:solidFill>
                  <a:schemeClr val="bg1"/>
                </a:solidFill>
              </a:rPr>
              <a:t>Biantara</a:t>
            </a:r>
            <a:endParaRPr lang="ko-KR" alt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7544" y="354121"/>
            <a:ext cx="4645224" cy="2387941"/>
            <a:chOff x="3599184" y="172776"/>
            <a:chExt cx="4645224" cy="2387941"/>
          </a:xfrm>
        </p:grpSpPr>
        <p:sp>
          <p:nvSpPr>
            <p:cNvPr id="17" name="TextBox 16"/>
            <p:cNvSpPr txBox="1"/>
            <p:nvPr/>
          </p:nvSpPr>
          <p:spPr>
            <a:xfrm>
              <a:off x="3714846" y="2283718"/>
              <a:ext cx="4529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 Placeholder 13"/>
            <p:cNvSpPr txBox="1">
              <a:spLocks/>
            </p:cNvSpPr>
            <p:nvPr/>
          </p:nvSpPr>
          <p:spPr>
            <a:xfrm>
              <a:off x="3599184" y="172776"/>
              <a:ext cx="4645224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 err="1">
                  <a:solidFill>
                    <a:schemeClr val="accent4"/>
                  </a:solidFill>
                  <a:latin typeface="+mj-lt"/>
                  <a:cs typeface="Arial" pitchFamily="34" charset="0"/>
                </a:rPr>
                <a:t>Wangenan</a:t>
              </a:r>
              <a:r>
                <a:rPr lang="en-US" altLang="ko-KR" sz="3600" b="1" dirty="0">
                  <a:solidFill>
                    <a:schemeClr val="accent4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3600" b="1" dirty="0" err="1">
                  <a:solidFill>
                    <a:schemeClr val="accent4"/>
                  </a:solidFill>
                  <a:latin typeface="+mj-lt"/>
                  <a:cs typeface="Arial" pitchFamily="34" charset="0"/>
                </a:rPr>
                <a:t>Biantara</a:t>
              </a:r>
              <a:endParaRPr lang="ko-KR" alt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49678D-3C37-4DB6-B946-651775FA7426}"/>
              </a:ext>
            </a:extLst>
          </p:cNvPr>
          <p:cNvSpPr txBox="1"/>
          <p:nvPr/>
        </p:nvSpPr>
        <p:spPr>
          <a:xfrm>
            <a:off x="467544" y="1269397"/>
            <a:ext cx="482453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id-ID" sz="1600" dirty="0"/>
              <a:t>Biantara téh nyaéta nyarita hareupeun umum </a:t>
            </a:r>
            <a:r>
              <a:rPr lang="en-US" sz="1600" dirty="0"/>
              <a:t>       </a:t>
            </a:r>
            <a:r>
              <a:rPr lang="id-ID" sz="1600" dirty="0"/>
              <a:t>(Pidato – Ind, </a:t>
            </a:r>
            <a:r>
              <a:rPr lang="id-ID" sz="1600" i="1" dirty="0"/>
              <a:t>public speaking</a:t>
            </a:r>
            <a:r>
              <a:rPr lang="id-ID" sz="1600" dirty="0"/>
              <a:t>-Ing). Ditepikeun ku hiji jalma ka balaréa. Biasana biantara téh </a:t>
            </a:r>
            <a:r>
              <a:rPr lang="en-US" sz="1600" dirty="0"/>
              <a:t>  </a:t>
            </a:r>
            <a:r>
              <a:rPr lang="id-ID" sz="1600" dirty="0"/>
              <a:t>lantaran katalian ku tugas dines, profésional, </a:t>
            </a:r>
            <a:r>
              <a:rPr lang="en-US" sz="1600" dirty="0"/>
              <a:t>  </a:t>
            </a:r>
            <a:r>
              <a:rPr lang="id-ID" sz="1600" dirty="0"/>
              <a:t>atikan, atawa kapentingan sosial.</a:t>
            </a:r>
            <a:endParaRPr kumimoji="0"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623A6-E86A-4955-AAB5-F16F689079FE}"/>
              </a:ext>
            </a:extLst>
          </p:cNvPr>
          <p:cNvSpPr txBox="1"/>
          <p:nvPr/>
        </p:nvSpPr>
        <p:spPr>
          <a:xfrm>
            <a:off x="467544" y="2778008"/>
            <a:ext cx="48245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1600" dirty="0"/>
              <a:t>Biantara téh hiji prosés komunikasi/nepikeun </a:t>
            </a:r>
            <a:r>
              <a:rPr lang="en-US" sz="1600" dirty="0"/>
              <a:t> </a:t>
            </a:r>
            <a:r>
              <a:rPr lang="id-ID" sz="1600" dirty="0"/>
              <a:t>hiji gagasan ti komunikator bari maké média </a:t>
            </a:r>
            <a:r>
              <a:rPr lang="en-US" sz="1600" dirty="0"/>
              <a:t> </a:t>
            </a:r>
            <a:r>
              <a:rPr lang="id-ID" sz="1600" dirty="0"/>
              <a:t>basa/lambang ka audiensna/komunikant.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F75ED-3A3F-C51C-6C41-AE69EF039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42153"/>
            <a:ext cx="2464462" cy="40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626" y="485049"/>
            <a:ext cx="9144000" cy="576064"/>
          </a:xfrm>
        </p:spPr>
        <p:txBody>
          <a:bodyPr/>
          <a:lstStyle/>
          <a:p>
            <a:r>
              <a:rPr lang="en-US" altLang="ko-KR" b="1" dirty="0" err="1"/>
              <a:t>Mangpaat</a:t>
            </a:r>
            <a:r>
              <a:rPr lang="en-US" altLang="ko-KR" b="1" dirty="0"/>
              <a:t> Maher </a:t>
            </a:r>
            <a:r>
              <a:rPr lang="en-US" altLang="ko-KR" b="1" dirty="0" err="1"/>
              <a:t>Nyarita</a:t>
            </a:r>
            <a:endParaRPr lang="ko-KR" alt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419872" y="1486561"/>
            <a:ext cx="1060704" cy="142952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379315" y="1384644"/>
            <a:ext cx="1060704" cy="142952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5012118" y="2130682"/>
            <a:ext cx="1060704" cy="1429526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4620373" y="2994924"/>
            <a:ext cx="1060704" cy="1429526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4480428">
            <a:off x="3651116" y="3135508"/>
            <a:ext cx="1060704" cy="1429526"/>
            <a:chOff x="4041649" y="1707654"/>
            <a:chExt cx="1060704" cy="1429526"/>
          </a:xfrm>
        </p:grpSpPr>
        <p:sp>
          <p:nvSpPr>
            <p:cNvPr id="18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3001225" y="2344498"/>
            <a:ext cx="1060704" cy="1429526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Block Arc 14"/>
          <p:cNvSpPr/>
          <p:nvPr/>
        </p:nvSpPr>
        <p:spPr>
          <a:xfrm rot="16200000">
            <a:off x="4236956" y="2664298"/>
            <a:ext cx="626197" cy="6266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5610" y="195574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9452" y="197996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7504" y="30020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4475" y="397790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6922" y="402434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6830" y="296988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3700" y="1702963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Percaya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2227" y="1702963"/>
            <a:ext cx="97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artikulasi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7322" y="2788526"/>
            <a:ext cx="97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pedagogis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34275" y="3711771"/>
            <a:ext cx="97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Ekspresi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9176" y="3794062"/>
            <a:ext cx="973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ngahargaan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391" y="2665384"/>
            <a:ext cx="97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persuasif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11252" y="1579211"/>
            <a:ext cx="20054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d-ID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ngalatih numuwuhkeun kapercayaan </a:t>
            </a:r>
            <a:r>
              <a:rPr lang="en-US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diri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267" y="2468546"/>
            <a:ext cx="255255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moal</a:t>
            </a:r>
            <a:r>
              <a:rPr lang="id-ID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hésé ngayakinkeun jalma réa sabab bisa ngébréhkeun </a:t>
            </a:r>
            <a:r>
              <a:rPr lang="en-US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id-ID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eusi haté atawa buah pikiran </a:t>
            </a:r>
            <a:r>
              <a:rPr lang="en-US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id-ID" sz="14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anu singget, jéntré, tur pepel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2397" y="3569632"/>
            <a:ext cx="247880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id-I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teu apriori jeung mampuh ngahargaan jalma anu </a:t>
            </a:r>
            <a:endParaRPr lang="en-US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r"/>
            <a:r>
              <a:rPr lang="id-I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keur cacarita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51294" y="1696017"/>
            <a:ext cx="2304256" cy="6155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8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ngalatih </a:t>
            </a:r>
            <a:r>
              <a:rPr lang="id-I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téhnik </a:t>
            </a:r>
            <a:r>
              <a:rPr lang="id-ID" sz="1600" dirty="0">
                <a:latin typeface="Cambria" panose="02040503050406030204" pitchFamily="18" charset="0"/>
                <a:ea typeface="Cambria" panose="02040503050406030204" pitchFamily="18" charset="0"/>
              </a:rPr>
              <a:t>sora, artikulasi</a:t>
            </a:r>
            <a:endParaRPr lang="ko-KR" altLang="en-US" sz="16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72200" y="2553199"/>
            <a:ext cx="230425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ngabina kamampuh  pédagogis jeung psikologis;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17540" y="3505388"/>
            <a:ext cx="307494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ngabina kamampuh ngaéksprésikeun diri, saperti pasemon jeung gerakan nonvérbal </a:t>
            </a:r>
            <a:r>
              <a:rPr lang="en-US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</a:t>
            </a:r>
            <a:r>
              <a:rPr lang="id-ID" sz="16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alila nyarita atawa dialog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3"/>
                </a:solidFill>
              </a:rPr>
              <a:t>Kamampuh</a:t>
            </a:r>
            <a:r>
              <a:rPr lang="en-US" altLang="ko-KR" dirty="0"/>
              <a:t> </a:t>
            </a:r>
            <a:r>
              <a:rPr lang="en-US" altLang="ko-KR" dirty="0" err="1">
                <a:solidFill>
                  <a:schemeClr val="accent2"/>
                </a:solidFill>
              </a:rPr>
              <a:t>Biantara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Bakal</a:t>
            </a:r>
            <a:r>
              <a:rPr lang="en-US" altLang="ko-KR" dirty="0"/>
              <a:t> </a:t>
            </a:r>
            <a:r>
              <a:rPr lang="en-US" altLang="ko-KR" dirty="0" err="1"/>
              <a:t>katiten</a:t>
            </a:r>
            <a:r>
              <a:rPr lang="en-US" altLang="ko-KR" dirty="0"/>
              <a:t> tina </a:t>
            </a:r>
            <a:r>
              <a:rPr lang="en-US" altLang="ko-KR" i="1" dirty="0"/>
              <a:t>interest </a:t>
            </a:r>
            <a:r>
              <a:rPr lang="en-US" altLang="ko-KR" dirty="0"/>
              <a:t>(</a:t>
            </a:r>
            <a:r>
              <a:rPr lang="en-US" altLang="ko-KR" dirty="0" err="1"/>
              <a:t>perhatian</a:t>
            </a:r>
            <a:r>
              <a:rPr lang="en-US" altLang="ko-KR" dirty="0"/>
              <a:t>) </a:t>
            </a:r>
            <a:r>
              <a:rPr lang="en-US" altLang="ko-KR" dirty="0" err="1"/>
              <a:t>pamiarsa</a:t>
            </a:r>
            <a:endParaRPr lang="en-US" altLang="ko-KR" dirty="0"/>
          </a:p>
        </p:txBody>
      </p:sp>
      <p:grpSp>
        <p:nvGrpSpPr>
          <p:cNvPr id="5" name="Group 4"/>
          <p:cNvGrpSpPr/>
          <p:nvPr/>
        </p:nvGrpSpPr>
        <p:grpSpPr>
          <a:xfrm rot="18900000">
            <a:off x="2803378" y="2864900"/>
            <a:ext cx="720081" cy="720081"/>
            <a:chOff x="5446453" y="1672187"/>
            <a:chExt cx="914401" cy="914401"/>
          </a:xfrm>
          <a:solidFill>
            <a:schemeClr val="accent3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43118" y="1944984"/>
            <a:ext cx="720080" cy="720081"/>
            <a:chOff x="5446454" y="1672186"/>
            <a:chExt cx="914400" cy="914401"/>
          </a:xfrm>
          <a:solidFill>
            <a:schemeClr val="accent4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700000">
            <a:off x="4221592" y="1488625"/>
            <a:ext cx="720080" cy="720081"/>
            <a:chOff x="5446454" y="1672186"/>
            <a:chExt cx="914400" cy="914401"/>
          </a:xfrm>
          <a:solidFill>
            <a:schemeClr val="accent1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>
            <a:off x="5309327" y="1944984"/>
            <a:ext cx="720080" cy="720081"/>
            <a:chOff x="5446454" y="1672186"/>
            <a:chExt cx="914400" cy="914401"/>
          </a:xfrm>
          <a:solidFill>
            <a:schemeClr val="accent2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100000">
            <a:off x="5496934" y="2879530"/>
            <a:ext cx="720080" cy="720081"/>
            <a:chOff x="5446454" y="1672186"/>
            <a:chExt cx="914400" cy="914401"/>
          </a:xfrm>
          <a:solidFill>
            <a:schemeClr val="accent5"/>
          </a:solidFill>
        </p:grpSpPr>
        <p:sp>
          <p:nvSpPr>
            <p:cNvPr id="18" name="Teardrop 17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94047" y="2911133"/>
            <a:ext cx="294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Nembongkeun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respon-respon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wajar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tur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merenah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bareng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seuri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bareng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keprok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73200" y="2114137"/>
            <a:ext cx="2970800" cy="461665"/>
            <a:chOff x="2515012" y="4147363"/>
            <a:chExt cx="2373659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2515012" y="41473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Tembong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ekspresi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roman nu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wajar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nyirikeun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ngabandungan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86806" y="1320023"/>
            <a:ext cx="294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Pamiarsa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Jempling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saregep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henteu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galideur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tur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tembong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rasa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hormat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291" y="2901774"/>
            <a:ext cx="305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Mun 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pamiarsa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pareng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ngasongkeun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panalek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nu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keuna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tur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merenah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upamana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menta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dieceskeun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deui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1401" y="1944984"/>
            <a:ext cx="289853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Pamiarsa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nembongkeun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sikap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antusiasme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jeung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sopan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3018301" y="3103137"/>
            <a:ext cx="290234" cy="2716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ectangle 23"/>
          <p:cNvSpPr/>
          <p:nvPr/>
        </p:nvSpPr>
        <p:spPr>
          <a:xfrm>
            <a:off x="4409460" y="1747390"/>
            <a:ext cx="344342" cy="202550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30"/>
          <p:cNvSpPr/>
          <p:nvPr/>
        </p:nvSpPr>
        <p:spPr>
          <a:xfrm>
            <a:off x="3542574" y="2206095"/>
            <a:ext cx="260035" cy="2592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Oval 21"/>
          <p:cNvSpPr>
            <a:spLocks noChangeAspect="1"/>
          </p:cNvSpPr>
          <p:nvPr/>
        </p:nvSpPr>
        <p:spPr>
          <a:xfrm rot="20695255">
            <a:off x="5686004" y="3070718"/>
            <a:ext cx="341939" cy="3447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ounded Rectangle 27"/>
          <p:cNvSpPr/>
          <p:nvPr/>
        </p:nvSpPr>
        <p:spPr>
          <a:xfrm>
            <a:off x="5572340" y="2182511"/>
            <a:ext cx="262892" cy="201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31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차트 44">
            <a:extLst>
              <a:ext uri="{FF2B5EF4-FFF2-40B4-BE49-F238E27FC236}">
                <a16:creationId xmlns:a16="http://schemas.microsoft.com/office/drawing/2014/main" id="{B74E2B75-30FE-4224-ABF6-2FB3BF9A9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804807"/>
              </p:ext>
            </p:extLst>
          </p:nvPr>
        </p:nvGraphicFramePr>
        <p:xfrm>
          <a:off x="3556277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차트 39">
            <a:extLst>
              <a:ext uri="{FF2B5EF4-FFF2-40B4-BE49-F238E27FC236}">
                <a16:creationId xmlns:a16="http://schemas.microsoft.com/office/drawing/2014/main" id="{96F34A5E-1EBC-48B7-A30E-17E2CDC73470}"/>
              </a:ext>
            </a:extLst>
          </p:cNvPr>
          <p:cNvGraphicFramePr/>
          <p:nvPr/>
        </p:nvGraphicFramePr>
        <p:xfrm>
          <a:off x="734071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차트 42">
            <a:extLst>
              <a:ext uri="{FF2B5EF4-FFF2-40B4-BE49-F238E27FC236}">
                <a16:creationId xmlns:a16="http://schemas.microsoft.com/office/drawing/2014/main" id="{74980B8A-2812-4AF3-AD09-074F459E3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218254"/>
              </p:ext>
            </p:extLst>
          </p:nvPr>
        </p:nvGraphicFramePr>
        <p:xfrm>
          <a:off x="3626015" y="1463088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4" name="차트 43">
            <a:extLst>
              <a:ext uri="{FF2B5EF4-FFF2-40B4-BE49-F238E27FC236}">
                <a16:creationId xmlns:a16="http://schemas.microsoft.com/office/drawing/2014/main" id="{8E1D9B3E-1758-46C8-B766-B481C1F6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260904"/>
              </p:ext>
            </p:extLst>
          </p:nvPr>
        </p:nvGraphicFramePr>
        <p:xfrm>
          <a:off x="6685365" y="1455884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Oval 34"/>
          <p:cNvSpPr/>
          <p:nvPr/>
        </p:nvSpPr>
        <p:spPr>
          <a:xfrm>
            <a:off x="7143296" y="196721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215300" y="194103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266"/>
            <a:ext cx="9144000" cy="64807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228600" algn="l"/>
              </a:tabLst>
            </a:pPr>
            <a:r>
              <a:rPr lang="en-US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40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/Bagian </a:t>
            </a:r>
            <a:r>
              <a:rPr lang="en-US" sz="40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Biantara</a:t>
            </a:r>
            <a:endParaRPr lang="en-GB" sz="4000" b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307" y="2114655"/>
            <a:ext cx="86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Bubuka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6107" y="146308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6873364" y="1446746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3891940" y="1446746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89219" y="3288145"/>
            <a:ext cx="2506433" cy="1656473"/>
            <a:chOff x="1048334" y="3965490"/>
            <a:chExt cx="1784828" cy="1656473"/>
          </a:xfrm>
        </p:grpSpPr>
        <p:sp>
          <p:nvSpPr>
            <p:cNvPr id="18" name="TextBox 17"/>
            <p:cNvSpPr txBox="1"/>
            <p:nvPr/>
          </p:nvSpPr>
          <p:spPr>
            <a:xfrm>
              <a:off x="1048334" y="3965490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Eusina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7" y="4236968"/>
              <a:ext cx="1770505" cy="138499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ngébréhkeun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pangbagéa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 rasa 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syukur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ngahaturkeun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solawat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salam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 Nabi Muhammad </a:t>
              </a:r>
            </a:p>
            <a:p>
              <a:pPr algn="ctr"/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SAW  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panuhun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boh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pa-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nuhun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panata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acara 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boh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pa-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nuhun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ka nu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hadir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26562" y="3281615"/>
            <a:ext cx="2426899" cy="1290367"/>
            <a:chOff x="1062658" y="3986014"/>
            <a:chExt cx="1728192" cy="1290367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Tujulna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60718"/>
              <a:ext cx="1728192" cy="1015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nepikeun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pamaksudan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idé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</a:p>
            <a:p>
              <a:pPr algn="ctr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gagasan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endParaRPr lang="en-US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waktu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sarta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tempat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ogé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audience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atawa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ngadangukeunana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3905" y="3267543"/>
            <a:ext cx="2728575" cy="1147501"/>
            <a:chOff x="2447252" y="3901127"/>
            <a:chExt cx="1744462" cy="1607634"/>
          </a:xfrm>
        </p:grpSpPr>
        <p:sp>
          <p:nvSpPr>
            <p:cNvPr id="24" name="TextBox 23"/>
            <p:cNvSpPr txBox="1"/>
            <p:nvPr/>
          </p:nvSpPr>
          <p:spPr>
            <a:xfrm>
              <a:off x="2447252" y="3901127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Eusina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63522" y="4344545"/>
              <a:ext cx="1728192" cy="116421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lvl="1" algn="just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nepikeun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kacindekan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harepan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ogé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ménta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dihampura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bisi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aya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ung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</a:p>
            <a:p>
              <a:pPr marL="0" lvl="1" algn="just"/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nu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teu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merenah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nalika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biantara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jeung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salam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panutup</a:t>
              </a:r>
              <a:r>
                <a:rPr lang="en-US" sz="12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GB" sz="12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43239" y="1556992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0323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3364" y="1541051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5805" y="15144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4554A384-7BB3-47CD-8ADF-C92D557678F1}"/>
              </a:ext>
            </a:extLst>
          </p:cNvPr>
          <p:cNvSpPr txBox="1"/>
          <p:nvPr/>
        </p:nvSpPr>
        <p:spPr>
          <a:xfrm>
            <a:off x="7104164" y="2116950"/>
            <a:ext cx="102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Panutup</a:t>
            </a:r>
            <a:endParaRPr lang="ko-KR" altLang="en-US" sz="1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5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2081</Words>
  <Application>Microsoft Office PowerPoint</Application>
  <PresentationFormat>On-screen Show (16:9)</PresentationFormat>
  <Paragraphs>304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맑은 고딕</vt:lpstr>
      <vt:lpstr>Arial</vt:lpstr>
      <vt:lpstr>Arial Narrow</vt:lpstr>
      <vt:lpstr>Arial Rounded MT Bold</vt:lpstr>
      <vt:lpstr>Bernard MT Condensed</vt:lpstr>
      <vt:lpstr>Calibri</vt:lpstr>
      <vt:lpstr>Cambria</vt:lpstr>
      <vt:lpstr>Symbol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Struktur/Bagian Biantara</vt:lpstr>
      <vt:lpstr>PowerPoint Presentation</vt:lpstr>
      <vt:lpstr>Jenis Biantara</vt:lpstr>
      <vt:lpstr>Jenis Biantara</vt:lpstr>
      <vt:lpstr>Jenis Biantara</vt:lpstr>
      <vt:lpstr>Sukses Biantara</vt:lpstr>
      <vt:lpstr>Performansi</vt:lpstr>
      <vt:lpstr>Ngamangpaatkeun Pangirut</vt:lpstr>
      <vt:lpstr>REREGED BIANTARA</vt:lpstr>
      <vt:lpstr>LATIHAN BIANTARA</vt:lpstr>
      <vt:lpstr>Jampé/Dunga Pangreugreug</vt:lpstr>
      <vt:lpstr>Lomba Berpidato (BIANTARA)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dedemorong63@gmail.com</cp:lastModifiedBy>
  <cp:revision>109</cp:revision>
  <dcterms:created xsi:type="dcterms:W3CDTF">2014-04-01T16:27:38Z</dcterms:created>
  <dcterms:modified xsi:type="dcterms:W3CDTF">2026-05-04T07:45:05Z</dcterms:modified>
</cp:coreProperties>
</file>